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8"/>
  </p:notesMasterIdLst>
  <p:handoutMasterIdLst>
    <p:handoutMasterId r:id="rId19"/>
  </p:handoutMasterIdLst>
  <p:sldIdLst>
    <p:sldId id="256" r:id="rId5"/>
    <p:sldId id="487" r:id="rId6"/>
    <p:sldId id="692" r:id="rId7"/>
    <p:sldId id="695" r:id="rId8"/>
    <p:sldId id="702" r:id="rId9"/>
    <p:sldId id="701" r:id="rId10"/>
    <p:sldId id="697" r:id="rId11"/>
    <p:sldId id="704" r:id="rId12"/>
    <p:sldId id="703" r:id="rId13"/>
    <p:sldId id="705" r:id="rId14"/>
    <p:sldId id="706" r:id="rId15"/>
    <p:sldId id="707" r:id="rId16"/>
    <p:sldId id="708" r:id="rId17"/>
  </p:sldIdLst>
  <p:sldSz cx="9144000" cy="6858000" type="screen4x3"/>
  <p:notesSz cx="9928225" cy="6797675"/>
  <p:custDataLst>
    <p:tags r:id="rId2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585"/>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646" autoAdjust="0"/>
  </p:normalViewPr>
  <p:slideViewPr>
    <p:cSldViewPr>
      <p:cViewPr varScale="1">
        <p:scale>
          <a:sx n="74" d="100"/>
          <a:sy n="74" d="100"/>
        </p:scale>
        <p:origin x="1452"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12/01/2018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70571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327917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618378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590029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14226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104530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45930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500732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888154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638074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621582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2849864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1.xml"/><Relationship Id="rId2"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 Target="../slides/slide13.xml"/><Relationship Id="rId5" Type="http://schemas.openxmlformats.org/officeDocument/2006/relationships/slide" Target="../slides/slide10.xml"/><Relationship Id="rId4" Type="http://schemas.openxmlformats.org/officeDocument/2006/relationships/slide" Target="../slides/slide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670086"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0" name="Round Same Side Corner Rectangle 9">
            <a:hlinkClick r:id="rId2" action="ppaction://hlinksldjump"/>
          </p:cNvPr>
          <p:cNvSpPr/>
          <p:nvPr userDrawn="1"/>
        </p:nvSpPr>
        <p:spPr>
          <a:xfrm>
            <a:off x="890677" y="620688"/>
            <a:ext cx="128798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5.1 – Data Model</a:t>
            </a:r>
            <a:r>
              <a:rPr lang="en-US" sz="1100" b="0" baseline="0" dirty="0" smtClean="0"/>
              <a:t> Design</a:t>
            </a:r>
            <a:endParaRPr lang="en-GB" sz="1100" b="0"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0149"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0" dirty="0" smtClean="0">
                <a:latin typeface="Arial" panose="020B0604020202020204" pitchFamily="34" charset="0"/>
                <a:cs typeface="Arial" panose="020B0604020202020204" pitchFamily="34" charset="0"/>
              </a:rPr>
              <a:t>Scenario</a:t>
            </a:r>
            <a:endParaRPr lang="en-GB" sz="1100" b="0" dirty="0">
              <a:latin typeface="Arial" panose="020B0604020202020204" pitchFamily="34" charset="0"/>
              <a:cs typeface="Arial" panose="020B0604020202020204" pitchFamily="34" charset="0"/>
            </a:endParaRPr>
          </a:p>
        </p:txBody>
      </p:sp>
      <p:sp>
        <p:nvSpPr>
          <p:cNvPr id="13" name="Round Same Side Corner Rectangle 12">
            <a:hlinkClick r:id="rId4" action="ppaction://hlinksldjump"/>
          </p:cNvPr>
          <p:cNvSpPr/>
          <p:nvPr userDrawn="1"/>
        </p:nvSpPr>
        <p:spPr>
          <a:xfrm>
            <a:off x="2241758" y="620688"/>
            <a:ext cx="144561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5.2 – Logical Data Modelling Design</a:t>
            </a:r>
            <a:endParaRPr lang="en-GB" sz="1100" b="0" dirty="0">
              <a:latin typeface="Arial" panose="020B0604020202020204" pitchFamily="34" charset="0"/>
              <a:cs typeface="Arial" panose="020B0604020202020204" pitchFamily="34" charset="0"/>
            </a:endParaRPr>
          </a:p>
        </p:txBody>
      </p:sp>
      <p:sp>
        <p:nvSpPr>
          <p:cNvPr id="16" name="Round Same Side Corner Rectangle 15">
            <a:hlinkClick r:id="rId5" action="ppaction://hlinksldjump"/>
          </p:cNvPr>
          <p:cNvSpPr/>
          <p:nvPr userDrawn="1"/>
        </p:nvSpPr>
        <p:spPr>
          <a:xfrm>
            <a:off x="3750465" y="620688"/>
            <a:ext cx="14819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5.3 – Outline Scope</a:t>
            </a:r>
            <a:endParaRPr lang="en-GB" sz="1100" b="0" dirty="0">
              <a:latin typeface="Arial" panose="020B0604020202020204" pitchFamily="34" charset="0"/>
              <a:cs typeface="Arial" panose="020B0604020202020204" pitchFamily="34" charset="0"/>
            </a:endParaRPr>
          </a:p>
        </p:txBody>
      </p:sp>
      <p:sp>
        <p:nvSpPr>
          <p:cNvPr id="17" name="Round Same Side Corner Rectangle 16">
            <a:hlinkClick r:id="rId6" action="ppaction://hlinksldjump"/>
          </p:cNvPr>
          <p:cNvSpPr/>
          <p:nvPr userDrawn="1"/>
        </p:nvSpPr>
        <p:spPr>
          <a:xfrm>
            <a:off x="6732240"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0" dirty="0" smtClean="0">
                <a:latin typeface="Arial" panose="020B0604020202020204" pitchFamily="34" charset="0"/>
                <a:cs typeface="Arial" panose="020B0604020202020204" pitchFamily="34" charset="0"/>
              </a:rPr>
              <a:t>Assessment</a:t>
            </a:r>
            <a:endParaRPr lang="en-GB" sz="1100" b="0" dirty="0">
              <a:latin typeface="Arial" panose="020B0604020202020204" pitchFamily="34" charset="0"/>
              <a:cs typeface="Arial" panose="020B0604020202020204" pitchFamily="34" charset="0"/>
            </a:endParaRPr>
          </a:p>
        </p:txBody>
      </p:sp>
      <p:sp>
        <p:nvSpPr>
          <p:cNvPr id="18" name="Round Same Side Corner Rectangle 17">
            <a:hlinkClick r:id="rId7" action="ppaction://hlinksldjump"/>
          </p:cNvPr>
          <p:cNvSpPr/>
          <p:nvPr userDrawn="1"/>
        </p:nvSpPr>
        <p:spPr>
          <a:xfrm>
            <a:off x="5295538" y="614988"/>
            <a:ext cx="1373608" cy="357190"/>
          </a:xfrm>
          <a:prstGeom prst="round2SameRect">
            <a:avLst/>
          </a:prstGeom>
          <a:gradFill>
            <a:gsLst>
              <a:gs pos="0">
                <a:srgbClr val="C00000"/>
              </a:gs>
              <a:gs pos="42000">
                <a:srgbClr val="FF0000"/>
              </a:gs>
              <a:gs pos="64000">
                <a:srgbClr val="FF0000"/>
              </a:gs>
              <a:gs pos="100000">
                <a:srgbClr val="FF8585"/>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D1.1 – Logical Data Model</a:t>
            </a:r>
            <a:endParaRPr lang="en-GB" sz="1100" b="0"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0149" y="983578"/>
            <a:ext cx="8906347"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Resources/Product%20Spreadsheet.xls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610252"/>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7.3 - Be able to Develop Data Design Solutions to meet Business Requirements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7 </a:t>
            </a:r>
            <a:r>
              <a:rPr lang="en-GB" sz="3200" b="1" dirty="0"/>
              <a:t>– </a:t>
            </a:r>
            <a:r>
              <a:rPr lang="en-GB" sz="3200" b="1" dirty="0" smtClean="0"/>
              <a:t>Data Analysis and Design </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678198" cy="5755422"/>
          </a:xfrm>
          <a:prstGeom prst="rect">
            <a:avLst/>
          </a:prstGeom>
        </p:spPr>
        <p:txBody>
          <a:bodyPr wrap="square">
            <a:spAutoFit/>
          </a:bodyPr>
          <a:lstStyle/>
          <a:p>
            <a:pPr>
              <a:buClr>
                <a:srgbClr val="C00000"/>
              </a:buClr>
              <a:buSzPct val="80000"/>
            </a:pPr>
            <a:r>
              <a:rPr lang="en-US" sz="1600" b="1" dirty="0" smtClean="0">
                <a:solidFill>
                  <a:srgbClr val="FF0000"/>
                </a:solidFill>
              </a:rPr>
              <a:t>P5.3 – Task 03 - </a:t>
            </a:r>
            <a:r>
              <a:rPr lang="en-US" sz="1600" dirty="0" smtClean="0">
                <a:solidFill>
                  <a:srgbClr val="FF0000"/>
                </a:solidFill>
              </a:rPr>
              <a:t>Create </a:t>
            </a:r>
            <a:r>
              <a:rPr lang="en-US" sz="1600" dirty="0">
                <a:solidFill>
                  <a:srgbClr val="FF0000"/>
                </a:solidFill>
              </a:rPr>
              <a:t>the outline scope of the data design model for the specified business </a:t>
            </a:r>
            <a:r>
              <a:rPr lang="en-US" sz="1600" dirty="0" smtClean="0">
                <a:solidFill>
                  <a:srgbClr val="FF0000"/>
                </a:solidFill>
              </a:rPr>
              <a:t>requirement.</a:t>
            </a:r>
            <a:endParaRPr lang="en-US" sz="1600" dirty="0">
              <a:solidFill>
                <a:srgbClr val="FF0000"/>
              </a:solidFill>
            </a:endParaRPr>
          </a:p>
          <a:p>
            <a:pPr marL="355600" indent="-355600">
              <a:buClr>
                <a:srgbClr val="C00000"/>
              </a:buClr>
              <a:buSzPct val="80000"/>
              <a:buFont typeface="Arial" panose="020B0604020202020204" pitchFamily="34" charset="0"/>
              <a:buChar char="►"/>
            </a:pPr>
            <a:r>
              <a:rPr lang="en-US" sz="1600" dirty="0" smtClean="0"/>
              <a:t>For this you will use the diagrams and work from before to create a m ore structured report that needs to include diagrams, sketches etc. and needs to </a:t>
            </a:r>
            <a:r>
              <a:rPr lang="en-US" sz="1600" dirty="0"/>
              <a:t>include the following elements:</a:t>
            </a:r>
          </a:p>
          <a:p>
            <a:pPr marL="355600" indent="-355600">
              <a:buClr>
                <a:srgbClr val="C00000"/>
              </a:buClr>
              <a:buSzPct val="100000"/>
              <a:buFont typeface="+mj-lt"/>
              <a:buAutoNum type="arabicPeriod"/>
            </a:pPr>
            <a:r>
              <a:rPr lang="en-US" sz="1600" b="1" dirty="0" smtClean="0"/>
              <a:t>Project details</a:t>
            </a:r>
            <a:r>
              <a:rPr lang="en-US" sz="1600" dirty="0" smtClean="0"/>
              <a:t>:</a:t>
            </a:r>
          </a:p>
          <a:p>
            <a:pPr marL="711200" lvl="1" indent="-355600">
              <a:buClr>
                <a:srgbClr val="C00000"/>
              </a:buClr>
              <a:buSzPct val="100000"/>
              <a:buFont typeface="+mj-lt"/>
              <a:buAutoNum type="arabicPeriod"/>
            </a:pPr>
            <a:r>
              <a:rPr lang="en-US" sz="1600" dirty="0" smtClean="0"/>
              <a:t>purpose </a:t>
            </a:r>
            <a:r>
              <a:rPr lang="en-US" sz="1600" dirty="0"/>
              <a:t>(what is the reason for the data design model</a:t>
            </a:r>
            <a:r>
              <a:rPr lang="en-US" sz="1600" dirty="0" smtClean="0"/>
              <a:t>?);</a:t>
            </a:r>
          </a:p>
          <a:p>
            <a:pPr marL="711200" lvl="1" indent="-355600">
              <a:buClr>
                <a:srgbClr val="C00000"/>
              </a:buClr>
              <a:buSzPct val="100000"/>
              <a:buFont typeface="+mj-lt"/>
              <a:buAutoNum type="arabicPeriod"/>
            </a:pPr>
            <a:r>
              <a:rPr lang="en-US" sz="1600" dirty="0" smtClean="0"/>
              <a:t>data </a:t>
            </a:r>
            <a:r>
              <a:rPr lang="en-US" sz="1600" dirty="0"/>
              <a:t>to be </a:t>
            </a:r>
            <a:r>
              <a:rPr lang="en-US" sz="1600" dirty="0" smtClean="0"/>
              <a:t>investigated;</a:t>
            </a:r>
          </a:p>
          <a:p>
            <a:pPr marL="711200" lvl="1" indent="-355600">
              <a:buClr>
                <a:srgbClr val="C00000"/>
              </a:buClr>
              <a:buSzPct val="100000"/>
              <a:buFont typeface="+mj-lt"/>
              <a:buAutoNum type="arabicPeriod"/>
            </a:pPr>
            <a:r>
              <a:rPr lang="en-US" sz="1600" dirty="0" smtClean="0"/>
              <a:t>who </a:t>
            </a:r>
            <a:r>
              <a:rPr lang="en-US" sz="1600" dirty="0"/>
              <a:t>prepared </a:t>
            </a:r>
            <a:r>
              <a:rPr lang="en-US" sz="1600" dirty="0" smtClean="0"/>
              <a:t>it and their </a:t>
            </a:r>
            <a:r>
              <a:rPr lang="en-US" sz="1600" dirty="0"/>
              <a:t>contact details by </a:t>
            </a:r>
            <a:r>
              <a:rPr lang="en-US" sz="1600" dirty="0" smtClean="0"/>
              <a:t>email;</a:t>
            </a:r>
          </a:p>
          <a:p>
            <a:pPr marL="711200" lvl="1" indent="-355600">
              <a:buClr>
                <a:srgbClr val="C00000"/>
              </a:buClr>
              <a:buSzPct val="100000"/>
              <a:buFont typeface="+mj-lt"/>
              <a:buAutoNum type="arabicPeriod"/>
            </a:pPr>
            <a:r>
              <a:rPr lang="en-US" sz="1600" dirty="0" smtClean="0"/>
              <a:t>project name; project type, project goals;</a:t>
            </a:r>
          </a:p>
          <a:p>
            <a:pPr marL="711200" lvl="1" indent="-355600">
              <a:buClr>
                <a:srgbClr val="C00000"/>
              </a:buClr>
              <a:buSzPct val="100000"/>
              <a:buFont typeface="+mj-lt"/>
              <a:buAutoNum type="arabicPeriod"/>
            </a:pPr>
            <a:r>
              <a:rPr lang="en-US" sz="1600" dirty="0" smtClean="0"/>
              <a:t>issues i.e. </a:t>
            </a:r>
            <a:r>
              <a:rPr lang="en-US" sz="1600" dirty="0"/>
              <a:t>major challenges or obstacles, for example, resource limitations, waiting for additional </a:t>
            </a:r>
            <a:r>
              <a:rPr lang="en-US" sz="1600" dirty="0" smtClean="0"/>
              <a:t>information;</a:t>
            </a:r>
          </a:p>
          <a:p>
            <a:pPr marL="711200" lvl="1" indent="-355600">
              <a:buClr>
                <a:srgbClr val="C00000"/>
              </a:buClr>
              <a:buSzPct val="100000"/>
              <a:buFont typeface="+mj-lt"/>
              <a:buAutoNum type="arabicPeriod"/>
            </a:pPr>
            <a:r>
              <a:rPr lang="en-US" sz="1600" dirty="0" smtClean="0"/>
              <a:t>outline </a:t>
            </a:r>
            <a:r>
              <a:rPr lang="en-US" sz="1600" dirty="0"/>
              <a:t>of the design work you need to carry out in order to complete the project, for example, additional research, conceptual design, prototyping, user </a:t>
            </a:r>
            <a:r>
              <a:rPr lang="en-US" sz="1600" dirty="0" smtClean="0"/>
              <a:t>research</a:t>
            </a:r>
          </a:p>
          <a:p>
            <a:pPr marL="711200" lvl="1" indent="-355600">
              <a:buClr>
                <a:srgbClr val="C00000"/>
              </a:buClr>
              <a:buSzPct val="100000"/>
              <a:buFont typeface="+mj-lt"/>
              <a:buAutoNum type="arabicPeriod"/>
            </a:pPr>
            <a:r>
              <a:rPr lang="en-US" sz="1600" dirty="0" smtClean="0"/>
              <a:t>team members;</a:t>
            </a:r>
          </a:p>
          <a:p>
            <a:pPr marL="711200" lvl="1" indent="-355600">
              <a:buClr>
                <a:srgbClr val="C00000"/>
              </a:buClr>
              <a:buSzPct val="100000"/>
              <a:buFont typeface="+mj-lt"/>
              <a:buAutoNum type="arabicPeriod"/>
            </a:pPr>
            <a:r>
              <a:rPr lang="en-US" sz="1600" dirty="0" smtClean="0"/>
              <a:t>major </a:t>
            </a:r>
            <a:r>
              <a:rPr lang="en-US" sz="1600" dirty="0"/>
              <a:t>deliverables and </a:t>
            </a:r>
            <a:r>
              <a:rPr lang="en-US" sz="1600" dirty="0" smtClean="0"/>
              <a:t>milestones.</a:t>
            </a:r>
          </a:p>
          <a:p>
            <a:pPr marL="355600" indent="-355600">
              <a:buClr>
                <a:srgbClr val="C00000"/>
              </a:buClr>
              <a:buSzPct val="100000"/>
              <a:buFont typeface="+mj-lt"/>
              <a:buAutoNum type="arabicPeriod"/>
            </a:pPr>
            <a:r>
              <a:rPr lang="en-US" sz="1600" b="1" dirty="0" smtClean="0"/>
              <a:t>Conceptual </a:t>
            </a:r>
            <a:r>
              <a:rPr lang="en-US" sz="1600" b="1" dirty="0"/>
              <a:t>Data </a:t>
            </a:r>
            <a:r>
              <a:rPr lang="en-US" sz="1600" b="1" dirty="0" smtClean="0"/>
              <a:t>Model </a:t>
            </a:r>
            <a:r>
              <a:rPr lang="en-US" sz="1600" dirty="0" smtClean="0"/>
              <a:t>- This </a:t>
            </a:r>
            <a:r>
              <a:rPr lang="en-US" sz="1600" dirty="0"/>
              <a:t>should provide a summary diagram or diagrams of the optician’s business requirements. It must </a:t>
            </a:r>
            <a:r>
              <a:rPr lang="en-US" sz="1600" dirty="0" smtClean="0"/>
              <a:t>contain:</a:t>
            </a:r>
          </a:p>
          <a:p>
            <a:pPr marL="711200" lvl="1" indent="-355600">
              <a:buClr>
                <a:srgbClr val="C00000"/>
              </a:buClr>
              <a:buSzPct val="100000"/>
              <a:buFont typeface="+mj-lt"/>
              <a:buAutoNum type="arabicPeriod"/>
            </a:pPr>
            <a:r>
              <a:rPr lang="en-US" sz="1600" dirty="0" smtClean="0"/>
              <a:t>top level entities;</a:t>
            </a:r>
          </a:p>
          <a:p>
            <a:pPr marL="711200" lvl="1" indent="-355600">
              <a:buClr>
                <a:srgbClr val="C00000"/>
              </a:buClr>
              <a:buSzPct val="100000"/>
              <a:buFont typeface="+mj-lt"/>
              <a:buAutoNum type="arabicPeriod"/>
            </a:pPr>
            <a:r>
              <a:rPr lang="en-US" sz="1600" dirty="0" smtClean="0"/>
              <a:t>relationships </a:t>
            </a:r>
            <a:r>
              <a:rPr lang="en-US" sz="1600" dirty="0"/>
              <a:t>between the </a:t>
            </a:r>
            <a:r>
              <a:rPr lang="en-US" sz="1600" dirty="0" smtClean="0"/>
              <a:t>entities;</a:t>
            </a:r>
          </a:p>
          <a:p>
            <a:pPr marL="711200" lvl="1" indent="-355600">
              <a:buClr>
                <a:srgbClr val="C00000"/>
              </a:buClr>
              <a:buSzPct val="100000"/>
              <a:buFont typeface="+mj-lt"/>
              <a:buAutoNum type="arabicPeriod"/>
            </a:pPr>
            <a:r>
              <a:rPr lang="en-US" sz="1600" dirty="0" smtClean="0"/>
              <a:t>entity definitions;</a:t>
            </a:r>
          </a:p>
          <a:p>
            <a:pPr marL="711200" lvl="1" indent="-355600">
              <a:buClr>
                <a:srgbClr val="C00000"/>
              </a:buClr>
              <a:buSzPct val="100000"/>
              <a:buFont typeface="+mj-lt"/>
              <a:buAutoNum type="arabicPeriod"/>
            </a:pPr>
            <a:r>
              <a:rPr lang="en-US" sz="1600" dirty="0" smtClean="0"/>
              <a:t>all </a:t>
            </a:r>
            <a:r>
              <a:rPr lang="en-US" sz="1600" dirty="0"/>
              <a:t>data stored electronically or paper-based.</a:t>
            </a:r>
          </a:p>
          <a:p>
            <a:pPr marL="355600" indent="-355600">
              <a:buClr>
                <a:srgbClr val="C00000"/>
              </a:buClr>
              <a:buSzPct val="80000"/>
              <a:buFont typeface="Arial" panose="020B0604020202020204" pitchFamily="34" charset="0"/>
              <a:buChar char="►"/>
            </a:pPr>
            <a:r>
              <a:rPr lang="en-US" sz="1600" dirty="0"/>
              <a:t>The diagram should fit on one page, with a key and up to one page of further explanation.</a:t>
            </a:r>
            <a:endParaRPr lang="en-GB" sz="16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P5.3 – Creating the Project Scope</a:t>
            </a:r>
            <a:endParaRPr lang="en-US" sz="3600" dirty="0"/>
          </a:p>
        </p:txBody>
      </p:sp>
    </p:spTree>
    <p:extLst>
      <p:ext uri="{BB962C8B-B14F-4D97-AF65-F5344CB8AC3E}">
        <p14:creationId xmlns:p14="http://schemas.microsoft.com/office/powerpoint/2010/main" val="221374982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4282" y="1052736"/>
            <a:ext cx="8750206" cy="5684633"/>
          </a:xfrm>
          <a:prstGeom prst="rect">
            <a:avLst/>
          </a:prstGeom>
        </p:spPr>
        <p:txBody>
          <a:bodyPr wrap="square">
            <a:spAutoFit/>
          </a:bodyPr>
          <a:lstStyle/>
          <a:p>
            <a:pPr>
              <a:buClr>
                <a:srgbClr val="C00000"/>
              </a:buClr>
              <a:buSzPct val="80000"/>
            </a:pPr>
            <a:r>
              <a:rPr lang="en-US" sz="1580" b="1" dirty="0" smtClean="0">
                <a:solidFill>
                  <a:srgbClr val="FF0000"/>
                </a:solidFill>
              </a:rPr>
              <a:t>D1.1 – Task 04 - </a:t>
            </a:r>
            <a:r>
              <a:rPr lang="en-US" sz="1580" dirty="0">
                <a:solidFill>
                  <a:srgbClr val="FF0000"/>
                </a:solidFill>
              </a:rPr>
              <a:t>Construct the logical data model for the specified business requirement.</a:t>
            </a:r>
          </a:p>
          <a:p>
            <a:pPr marL="355600" indent="-355600">
              <a:buClr>
                <a:srgbClr val="C00000"/>
              </a:buClr>
              <a:buSzPct val="80000"/>
              <a:buFont typeface="Arial" panose="020B0604020202020204" pitchFamily="34" charset="0"/>
              <a:buChar char="►"/>
            </a:pPr>
            <a:r>
              <a:rPr lang="en-US" sz="1580" dirty="0" smtClean="0"/>
              <a:t>For Distinction in this unit you have to create the Database. Until now it has all been theory, but now the model needs to be created using enough tables to satisfy the examiner. The </a:t>
            </a:r>
            <a:r>
              <a:rPr lang="en-US" sz="1580" dirty="0" smtClean="0">
                <a:hlinkClick r:id="rId3" action="ppaction://hlinkfile"/>
              </a:rPr>
              <a:t>spreadsheet </a:t>
            </a:r>
            <a:r>
              <a:rPr lang="en-US" sz="1580" dirty="0" smtClean="0"/>
              <a:t>given contains some tables, you may consider more. Evidence of taking this into the Database and setting up the database needs to be given.</a:t>
            </a:r>
          </a:p>
          <a:p>
            <a:pPr marL="355600" indent="-355600">
              <a:buClr>
                <a:srgbClr val="C00000"/>
              </a:buClr>
              <a:buSzPct val="80000"/>
              <a:buFont typeface="Arial" panose="020B0604020202020204" pitchFamily="34" charset="0"/>
              <a:buChar char="►"/>
            </a:pPr>
            <a:r>
              <a:rPr lang="en-US" sz="1580" dirty="0" smtClean="0"/>
              <a:t>This </a:t>
            </a:r>
            <a:r>
              <a:rPr lang="en-US" sz="1580" dirty="0"/>
              <a:t>could be a set of tables and diagrams and associated keys and clarifications which will provide a logical view of the data required for the new business and how they are related. It should include the </a:t>
            </a:r>
            <a:r>
              <a:rPr lang="en-US" sz="1580" dirty="0" smtClean="0"/>
              <a:t>following:</a:t>
            </a:r>
            <a:endParaRPr lang="en-US" sz="1580" dirty="0"/>
          </a:p>
          <a:p>
            <a:pPr marL="355600" indent="-355600">
              <a:buClr>
                <a:srgbClr val="C00000"/>
              </a:buClr>
              <a:buSzPct val="80000"/>
              <a:buFont typeface="Arial" panose="020B0604020202020204" pitchFamily="34" charset="0"/>
              <a:buChar char="►"/>
            </a:pPr>
            <a:r>
              <a:rPr lang="en-US" sz="1580" b="1" dirty="0" smtClean="0"/>
              <a:t>Structure</a:t>
            </a:r>
            <a:r>
              <a:rPr lang="en-US" sz="1580" dirty="0"/>
              <a:t>:</a:t>
            </a:r>
          </a:p>
          <a:p>
            <a:pPr marL="631825" indent="-276225">
              <a:buClr>
                <a:srgbClr val="C00000"/>
              </a:buClr>
              <a:buSzPct val="80000"/>
              <a:buFont typeface="Wingdings" panose="05000000000000000000" pitchFamily="2" charset="2"/>
              <a:buChar char="§"/>
            </a:pPr>
            <a:r>
              <a:rPr lang="en-US" sz="1580" b="1" dirty="0" smtClean="0"/>
              <a:t>All entities </a:t>
            </a:r>
            <a:r>
              <a:rPr lang="en-US" sz="1580" dirty="0" smtClean="0"/>
              <a:t>– Show that you have imported all sheets as a separate table.</a:t>
            </a:r>
            <a:endParaRPr lang="en-US" sz="1580" dirty="0"/>
          </a:p>
          <a:p>
            <a:pPr marL="631825" indent="-276225">
              <a:buClr>
                <a:srgbClr val="C00000"/>
              </a:buClr>
              <a:buSzPct val="80000"/>
              <a:buFont typeface="Wingdings" panose="05000000000000000000" pitchFamily="2" charset="2"/>
              <a:buChar char="§"/>
            </a:pPr>
            <a:r>
              <a:rPr lang="en-US" sz="1580" b="1" dirty="0" smtClean="0"/>
              <a:t>All </a:t>
            </a:r>
            <a:r>
              <a:rPr lang="en-US" sz="1580" b="1" dirty="0"/>
              <a:t>entity </a:t>
            </a:r>
            <a:r>
              <a:rPr lang="en-US" sz="1580" b="1" dirty="0" smtClean="0"/>
              <a:t>relationships </a:t>
            </a:r>
            <a:r>
              <a:rPr lang="en-US" sz="1580" dirty="0" smtClean="0"/>
              <a:t>– create an relationship between the tables</a:t>
            </a:r>
            <a:endParaRPr lang="en-US" sz="1580" dirty="0"/>
          </a:p>
          <a:p>
            <a:pPr marL="631825" indent="-276225">
              <a:buClr>
                <a:srgbClr val="C00000"/>
              </a:buClr>
              <a:buSzPct val="80000"/>
              <a:buFont typeface="Wingdings" panose="05000000000000000000" pitchFamily="2" charset="2"/>
              <a:buChar char="§"/>
            </a:pPr>
            <a:r>
              <a:rPr lang="en-US" sz="1580" b="1" dirty="0" smtClean="0"/>
              <a:t>Attributes </a:t>
            </a:r>
            <a:r>
              <a:rPr lang="en-US" sz="1580" dirty="0" smtClean="0"/>
              <a:t>– Show the data types for each table.</a:t>
            </a:r>
            <a:endParaRPr lang="en-US" sz="1580" dirty="0"/>
          </a:p>
          <a:p>
            <a:pPr marL="631825" indent="-276225">
              <a:buClr>
                <a:srgbClr val="C00000"/>
              </a:buClr>
              <a:buSzPct val="80000"/>
              <a:buFont typeface="Wingdings" panose="05000000000000000000" pitchFamily="2" charset="2"/>
              <a:buChar char="§"/>
            </a:pPr>
            <a:r>
              <a:rPr lang="en-US" sz="1580" b="1" dirty="0" smtClean="0"/>
              <a:t>Keys </a:t>
            </a:r>
            <a:r>
              <a:rPr lang="en-US" sz="1580" dirty="0"/>
              <a:t>e.g. Primary, </a:t>
            </a:r>
            <a:r>
              <a:rPr lang="en-US" sz="1580" dirty="0" smtClean="0"/>
              <a:t>foreign – Show which keys are which, zoom in for the examiner to see</a:t>
            </a:r>
            <a:endParaRPr lang="en-US" sz="1580" dirty="0"/>
          </a:p>
          <a:p>
            <a:pPr marL="631825" indent="-276225">
              <a:buClr>
                <a:srgbClr val="C00000"/>
              </a:buClr>
              <a:buSzPct val="80000"/>
              <a:buFont typeface="Wingdings" panose="05000000000000000000" pitchFamily="2" charset="2"/>
              <a:buChar char="§"/>
            </a:pPr>
            <a:r>
              <a:rPr lang="en-US" sz="1580" b="1" dirty="0" err="1" smtClean="0"/>
              <a:t>Normalisation</a:t>
            </a:r>
            <a:r>
              <a:rPr lang="en-US" sz="1580" b="1" dirty="0" smtClean="0"/>
              <a:t> </a:t>
            </a:r>
            <a:r>
              <a:rPr lang="en-US" sz="1580" dirty="0" smtClean="0"/>
              <a:t>– Show that the tables have reduced field numbers and talk about 1&amp;2 NF</a:t>
            </a:r>
            <a:endParaRPr lang="en-US" sz="1580" dirty="0"/>
          </a:p>
          <a:p>
            <a:pPr marL="631825" indent="-276225">
              <a:buClr>
                <a:srgbClr val="C00000"/>
              </a:buClr>
              <a:buSzPct val="80000"/>
              <a:buFont typeface="Wingdings" panose="05000000000000000000" pitchFamily="2" charset="2"/>
              <a:buChar char="§"/>
            </a:pPr>
            <a:r>
              <a:rPr lang="en-US" sz="1580" b="1" dirty="0" smtClean="0"/>
              <a:t>Queries </a:t>
            </a:r>
            <a:r>
              <a:rPr lang="en-US" sz="1580" dirty="0" smtClean="0"/>
              <a:t>– Create three queries, a simple complex and additional field query.</a:t>
            </a:r>
            <a:endParaRPr lang="en-US" sz="1580" dirty="0"/>
          </a:p>
          <a:p>
            <a:pPr marL="631825" indent="-276225">
              <a:buClr>
                <a:srgbClr val="C00000"/>
              </a:buClr>
              <a:buSzPct val="80000"/>
              <a:buFont typeface="Wingdings" panose="05000000000000000000" pitchFamily="2" charset="2"/>
              <a:buChar char="§"/>
            </a:pPr>
            <a:r>
              <a:rPr lang="en-US" sz="1580" b="1" dirty="0" smtClean="0"/>
              <a:t>Data dictionary </a:t>
            </a:r>
            <a:r>
              <a:rPr lang="en-US" sz="1580" dirty="0" smtClean="0"/>
              <a:t>– Create a table for each table in word and explain the data types and possible validations.</a:t>
            </a:r>
            <a:endParaRPr lang="en-US" sz="1580" dirty="0"/>
          </a:p>
          <a:p>
            <a:pPr marL="355600" indent="-355600">
              <a:buClr>
                <a:srgbClr val="C00000"/>
              </a:buClr>
              <a:buSzPct val="80000"/>
              <a:buFont typeface="Arial" panose="020B0604020202020204" pitchFamily="34" charset="0"/>
              <a:buChar char="►"/>
            </a:pPr>
            <a:r>
              <a:rPr lang="en-US" sz="1580" b="1" dirty="0" smtClean="0"/>
              <a:t>Manipulation</a:t>
            </a:r>
            <a:r>
              <a:rPr lang="en-US" sz="1580" dirty="0"/>
              <a:t>:</a:t>
            </a:r>
          </a:p>
          <a:p>
            <a:pPr marL="631825" indent="-276225">
              <a:buClr>
                <a:srgbClr val="C00000"/>
              </a:buClr>
              <a:buSzPct val="80000"/>
              <a:buFont typeface="Wingdings" panose="05000000000000000000" pitchFamily="2" charset="2"/>
              <a:buChar char="§"/>
            </a:pPr>
            <a:r>
              <a:rPr lang="en-US" sz="1580" b="1" dirty="0" smtClean="0"/>
              <a:t>Updating </a:t>
            </a:r>
            <a:r>
              <a:rPr lang="en-US" sz="1580" dirty="0" smtClean="0"/>
              <a:t>– Evidence, guide like, on how to do this.</a:t>
            </a:r>
            <a:endParaRPr lang="en-US" sz="1580" dirty="0"/>
          </a:p>
          <a:p>
            <a:pPr marL="631825" indent="-276225">
              <a:buClr>
                <a:srgbClr val="C00000"/>
              </a:buClr>
              <a:buSzPct val="80000"/>
              <a:buFont typeface="Wingdings" panose="05000000000000000000" pitchFamily="2" charset="2"/>
              <a:buChar char="§"/>
            </a:pPr>
            <a:r>
              <a:rPr lang="en-US" sz="1580" b="1" dirty="0" smtClean="0"/>
              <a:t>Retrieving </a:t>
            </a:r>
            <a:r>
              <a:rPr lang="en-US" sz="1580" dirty="0" smtClean="0"/>
              <a:t>- </a:t>
            </a:r>
            <a:r>
              <a:rPr lang="en-US" sz="1580" dirty="0"/>
              <a:t>Evidence, guide like, on how to do this.</a:t>
            </a:r>
          </a:p>
          <a:p>
            <a:pPr marL="631825" indent="-276225">
              <a:buClr>
                <a:srgbClr val="C00000"/>
              </a:buClr>
              <a:buSzPct val="80000"/>
              <a:buFont typeface="Wingdings" panose="05000000000000000000" pitchFamily="2" charset="2"/>
              <a:buChar char="§"/>
            </a:pPr>
            <a:r>
              <a:rPr lang="en-US" sz="1580" b="1" dirty="0" smtClean="0"/>
              <a:t>Editing </a:t>
            </a:r>
            <a:r>
              <a:rPr lang="en-US" sz="1580" b="1" dirty="0"/>
              <a:t>or deletion of </a:t>
            </a:r>
            <a:r>
              <a:rPr lang="en-US" sz="1580" b="1" dirty="0" smtClean="0"/>
              <a:t>content </a:t>
            </a:r>
            <a:r>
              <a:rPr lang="en-US" sz="1580" dirty="0" smtClean="0"/>
              <a:t>- </a:t>
            </a:r>
            <a:r>
              <a:rPr lang="en-US" sz="1580" dirty="0"/>
              <a:t>Evidence, guide like, on how to do this.</a:t>
            </a:r>
          </a:p>
          <a:p>
            <a:pPr marL="355600" indent="-355600">
              <a:buClr>
                <a:srgbClr val="C00000"/>
              </a:buClr>
              <a:buSzPct val="80000"/>
              <a:buFont typeface="Arial" panose="020B0604020202020204" pitchFamily="34" charset="0"/>
              <a:buChar char="►"/>
            </a:pPr>
            <a:r>
              <a:rPr lang="en-US" sz="1580" b="1" dirty="0" smtClean="0"/>
              <a:t>Integrity</a:t>
            </a:r>
            <a:r>
              <a:rPr lang="en-US" sz="1580" dirty="0"/>
              <a:t>:</a:t>
            </a:r>
          </a:p>
          <a:p>
            <a:pPr marL="631825" indent="-276225">
              <a:buClr>
                <a:srgbClr val="C00000"/>
              </a:buClr>
              <a:buSzPct val="80000"/>
              <a:buFont typeface="Wingdings" panose="05000000000000000000" pitchFamily="2" charset="2"/>
              <a:buChar char="§"/>
            </a:pPr>
            <a:r>
              <a:rPr lang="en-US" sz="1580" b="1" dirty="0" smtClean="0"/>
              <a:t>Validation </a:t>
            </a:r>
            <a:r>
              <a:rPr lang="en-US" sz="1580" b="1" dirty="0"/>
              <a:t>of the accuracy of the </a:t>
            </a:r>
            <a:r>
              <a:rPr lang="en-US" sz="1580" b="1" dirty="0" smtClean="0"/>
              <a:t>data </a:t>
            </a:r>
            <a:r>
              <a:rPr lang="en-US" sz="1580" dirty="0" smtClean="0"/>
              <a:t>– Add in 2 validation fields and 2 input masks.</a:t>
            </a:r>
            <a:endParaRPr lang="en-GB" sz="158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D1.1 – Creating the Project Scope</a:t>
            </a:r>
            <a:endParaRPr lang="en-US" sz="3600" dirty="0"/>
          </a:p>
        </p:txBody>
      </p:sp>
    </p:spTree>
    <p:extLst>
      <p:ext uri="{BB962C8B-B14F-4D97-AF65-F5344CB8AC3E}">
        <p14:creationId xmlns:p14="http://schemas.microsoft.com/office/powerpoint/2010/main" val="388417620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4282" y="1052736"/>
            <a:ext cx="8750206" cy="335476"/>
          </a:xfrm>
          <a:prstGeom prst="rect">
            <a:avLst/>
          </a:prstGeom>
        </p:spPr>
        <p:txBody>
          <a:bodyPr wrap="square">
            <a:spAutoFit/>
          </a:bodyPr>
          <a:lstStyle/>
          <a:p>
            <a:pPr marL="355600" indent="-355600">
              <a:buClr>
                <a:srgbClr val="C00000"/>
              </a:buClr>
              <a:buSzPct val="80000"/>
              <a:buFont typeface="Arial" panose="020B0604020202020204" pitchFamily="34" charset="0"/>
              <a:buChar char="►"/>
            </a:pPr>
            <a:r>
              <a:rPr lang="en-US" sz="1580" dirty="0" smtClean="0"/>
              <a:t>Data Dictionary Example</a:t>
            </a:r>
            <a:endParaRPr lang="en-GB" sz="158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D1.1 – Creating the Project Scope</a:t>
            </a:r>
            <a:endParaRPr lang="en-US" sz="3600" dirty="0"/>
          </a:p>
        </p:txBody>
      </p:sp>
      <p:graphicFrame>
        <p:nvGraphicFramePr>
          <p:cNvPr id="2" name="Table 1"/>
          <p:cNvGraphicFramePr>
            <a:graphicFrameLocks noGrp="1"/>
          </p:cNvGraphicFramePr>
          <p:nvPr>
            <p:extLst>
              <p:ext uri="{D42A27DB-BD31-4B8C-83A1-F6EECF244321}">
                <p14:modId xmlns:p14="http://schemas.microsoft.com/office/powerpoint/2010/main" val="3897466206"/>
              </p:ext>
            </p:extLst>
          </p:nvPr>
        </p:nvGraphicFramePr>
        <p:xfrm>
          <a:off x="229435" y="1399120"/>
          <a:ext cx="8700282" cy="2461400"/>
        </p:xfrm>
        <a:graphic>
          <a:graphicData uri="http://schemas.openxmlformats.org/drawingml/2006/table">
            <a:tbl>
              <a:tblPr firstRow="1" firstCol="1" bandRow="1">
                <a:tableStyleId>{5C22544A-7EE6-4342-B048-85BDC9FD1C3A}</a:tableStyleId>
              </a:tblPr>
              <a:tblGrid>
                <a:gridCol w="958189"/>
                <a:gridCol w="1008112"/>
                <a:gridCol w="792088"/>
                <a:gridCol w="1296144"/>
                <a:gridCol w="720080"/>
                <a:gridCol w="1872208"/>
                <a:gridCol w="2053461"/>
              </a:tblGrid>
              <a:tr h="729249">
                <a:tc>
                  <a:txBody>
                    <a:bodyPr/>
                    <a:lstStyle/>
                    <a:p>
                      <a:pPr algn="l">
                        <a:lnSpc>
                          <a:spcPct val="115000"/>
                        </a:lnSpc>
                        <a:spcAft>
                          <a:spcPts val="0"/>
                        </a:spcAft>
                      </a:pPr>
                      <a:r>
                        <a:rPr lang="en-GB" sz="1100">
                          <a:effectLst/>
                        </a:rPr>
                        <a:t>Field Name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Data Type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Field size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Primary key or foreign key</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Indexed</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Input mask or validation rule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Potential problems/ justification of design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r>
              <a:tr h="576896">
                <a:tc>
                  <a:txBody>
                    <a:bodyPr/>
                    <a:lstStyle/>
                    <a:p>
                      <a:pPr algn="l">
                        <a:lnSpc>
                          <a:spcPct val="115000"/>
                        </a:lnSpc>
                        <a:spcAft>
                          <a:spcPts val="0"/>
                        </a:spcAft>
                      </a:pPr>
                      <a:r>
                        <a:rPr lang="en-GB" sz="1100">
                          <a:effectLst/>
                        </a:rPr>
                        <a:t>Username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Text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15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Primary key</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Yes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None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This is indexed so therefore they won’t be any problems.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r>
              <a:tr h="1153793">
                <a:tc>
                  <a:txBody>
                    <a:bodyPr/>
                    <a:lstStyle/>
                    <a:p>
                      <a:pPr algn="l">
                        <a:lnSpc>
                          <a:spcPct val="115000"/>
                        </a:lnSpc>
                        <a:spcAft>
                          <a:spcPts val="0"/>
                        </a:spcAft>
                      </a:pPr>
                      <a:r>
                        <a:rPr lang="en-GB" sz="1100">
                          <a:effectLst/>
                        </a:rPr>
                        <a:t>Password</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Text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15</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ctr">
                        <a:lnSpc>
                          <a:spcPct val="115000"/>
                        </a:lnSpc>
                        <a:spcAft>
                          <a:spcPts val="0"/>
                        </a:spcAft>
                      </a:pPr>
                      <a:r>
                        <a:rPr lang="en-GB" sz="11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no</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a:effectLst/>
                        </a:rPr>
                        <a:t>Len([Password])&gt;=6 And Len([Password])&lt;=15 And InStr([Password],"password")=0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c>
                  <a:txBody>
                    <a:bodyPr/>
                    <a:lstStyle/>
                    <a:p>
                      <a:pPr algn="l">
                        <a:lnSpc>
                          <a:spcPct val="115000"/>
                        </a:lnSpc>
                        <a:spcAft>
                          <a:spcPts val="0"/>
                        </a:spcAft>
                      </a:pPr>
                      <a:r>
                        <a:rPr lang="en-GB" sz="1100" dirty="0">
                          <a:effectLst/>
                        </a:rPr>
                        <a:t>Issue could be forgetting the password and it is not specifying whether there should be a upper or lower case.</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2706" marR="62706" marT="0" marB="0"/>
                </a:tc>
              </a:tr>
            </a:tbl>
          </a:graphicData>
        </a:graphic>
      </p:graphicFrame>
      <p:sp>
        <p:nvSpPr>
          <p:cNvPr id="5" name="Rectangle 4"/>
          <p:cNvSpPr/>
          <p:nvPr/>
        </p:nvSpPr>
        <p:spPr>
          <a:xfrm>
            <a:off x="214282" y="3933056"/>
            <a:ext cx="8750206" cy="335476"/>
          </a:xfrm>
          <a:prstGeom prst="rect">
            <a:avLst/>
          </a:prstGeom>
        </p:spPr>
        <p:txBody>
          <a:bodyPr wrap="square">
            <a:spAutoFit/>
          </a:bodyPr>
          <a:lstStyle/>
          <a:p>
            <a:pPr marL="355600" indent="-355600">
              <a:buClr>
                <a:srgbClr val="C00000"/>
              </a:buClr>
              <a:buSzPct val="80000"/>
              <a:buFont typeface="Arial" panose="020B0604020202020204" pitchFamily="34" charset="0"/>
              <a:buChar char="►"/>
            </a:pPr>
            <a:r>
              <a:rPr lang="en-US" sz="1580" dirty="0" err="1" smtClean="0"/>
              <a:t>Normalisation</a:t>
            </a:r>
            <a:r>
              <a:rPr lang="en-US" sz="1580" dirty="0" smtClean="0"/>
              <a:t> Example</a:t>
            </a:r>
            <a:endParaRPr lang="en-GB" sz="1580" dirty="0"/>
          </a:p>
        </p:txBody>
      </p:sp>
      <p:pic>
        <p:nvPicPr>
          <p:cNvPr id="4" name="Picture 3"/>
          <p:cNvPicPr>
            <a:picLocks noChangeAspect="1"/>
          </p:cNvPicPr>
          <p:nvPr/>
        </p:nvPicPr>
        <p:blipFill rotWithShape="1">
          <a:blip r:embed="rId3"/>
          <a:srcRect l="27163" t="48599" r="27163" b="24788"/>
          <a:stretch/>
        </p:blipFill>
        <p:spPr>
          <a:xfrm>
            <a:off x="229435" y="4268532"/>
            <a:ext cx="4176464" cy="1368153"/>
          </a:xfrm>
          <a:prstGeom prst="rect">
            <a:avLst/>
          </a:prstGeom>
        </p:spPr>
      </p:pic>
      <p:pic>
        <p:nvPicPr>
          <p:cNvPr id="6" name="Picture 5"/>
          <p:cNvPicPr>
            <a:picLocks noChangeAspect="1"/>
          </p:cNvPicPr>
          <p:nvPr/>
        </p:nvPicPr>
        <p:blipFill rotWithShape="1">
          <a:blip r:embed="rId4"/>
          <a:srcRect l="27163" t="24788" r="32675" b="30391"/>
          <a:stretch/>
        </p:blipFill>
        <p:spPr>
          <a:xfrm>
            <a:off x="5226361" y="3933056"/>
            <a:ext cx="3672408" cy="2304257"/>
          </a:xfrm>
          <a:prstGeom prst="rect">
            <a:avLst/>
          </a:prstGeom>
        </p:spPr>
      </p:pic>
      <p:sp>
        <p:nvSpPr>
          <p:cNvPr id="9" name="Right Arrow 8"/>
          <p:cNvSpPr/>
          <p:nvPr/>
        </p:nvSpPr>
        <p:spPr>
          <a:xfrm>
            <a:off x="4491608" y="4838034"/>
            <a:ext cx="630687" cy="2765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280131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14282" y="1052736"/>
            <a:ext cx="8750206" cy="5509200"/>
          </a:xfrm>
          <a:prstGeom prst="rect">
            <a:avLst/>
          </a:prstGeom>
        </p:spPr>
        <p:txBody>
          <a:bodyPr wrap="square">
            <a:spAutoFit/>
          </a:bodyPr>
          <a:lstStyle/>
          <a:p>
            <a:pPr>
              <a:buClr>
                <a:srgbClr val="C00000"/>
              </a:buClr>
              <a:buSzPct val="80000"/>
            </a:pPr>
            <a:r>
              <a:rPr lang="en-US" sz="3200" b="1" dirty="0">
                <a:solidFill>
                  <a:srgbClr val="FF0000"/>
                </a:solidFill>
              </a:rPr>
              <a:t>P5.1 – Task 01 </a:t>
            </a:r>
            <a:r>
              <a:rPr lang="en-US" sz="3200" dirty="0">
                <a:solidFill>
                  <a:srgbClr val="FF0000"/>
                </a:solidFill>
              </a:rPr>
              <a:t>- Create in a report explained evidence the 4 levels of the data model design for the specified business requirement.</a:t>
            </a:r>
          </a:p>
          <a:p>
            <a:pPr>
              <a:buClr>
                <a:srgbClr val="C00000"/>
              </a:buClr>
              <a:buSzPct val="80000"/>
            </a:pPr>
            <a:r>
              <a:rPr lang="en-US" sz="3200" b="1" dirty="0" smtClean="0">
                <a:solidFill>
                  <a:srgbClr val="FF0000"/>
                </a:solidFill>
              </a:rPr>
              <a:t>P5.2 </a:t>
            </a:r>
            <a:r>
              <a:rPr lang="en-US" sz="3200" b="1" dirty="0">
                <a:solidFill>
                  <a:srgbClr val="FF0000"/>
                </a:solidFill>
              </a:rPr>
              <a:t>– Task 02 </a:t>
            </a:r>
            <a:r>
              <a:rPr lang="en-US" sz="3200" dirty="0">
                <a:solidFill>
                  <a:srgbClr val="FF0000"/>
                </a:solidFill>
              </a:rPr>
              <a:t>– Describe with examples in the same report the Phases of logical </a:t>
            </a:r>
            <a:r>
              <a:rPr lang="en-US" sz="3200">
                <a:solidFill>
                  <a:srgbClr val="FF0000"/>
                </a:solidFill>
              </a:rPr>
              <a:t>data </a:t>
            </a:r>
            <a:r>
              <a:rPr lang="en-US" sz="3200" smtClean="0">
                <a:solidFill>
                  <a:srgbClr val="FF0000"/>
                </a:solidFill>
              </a:rPr>
              <a:t>modelling</a:t>
            </a:r>
            <a:r>
              <a:rPr lang="en-US" sz="3200">
                <a:solidFill>
                  <a:srgbClr val="FF0000"/>
                </a:solidFill>
              </a:rPr>
              <a:t>.</a:t>
            </a:r>
            <a:endParaRPr lang="en-US" sz="3200" dirty="0">
              <a:solidFill>
                <a:srgbClr val="FF0000"/>
              </a:solidFill>
            </a:endParaRPr>
          </a:p>
          <a:p>
            <a:pPr>
              <a:buClr>
                <a:srgbClr val="C00000"/>
              </a:buClr>
              <a:buSzPct val="80000"/>
            </a:pPr>
            <a:r>
              <a:rPr lang="en-US" sz="3200" b="1" dirty="0" smtClean="0">
                <a:solidFill>
                  <a:srgbClr val="FF0000"/>
                </a:solidFill>
              </a:rPr>
              <a:t>P5.3 </a:t>
            </a:r>
            <a:r>
              <a:rPr lang="en-US" sz="3200" b="1" dirty="0">
                <a:solidFill>
                  <a:srgbClr val="FF0000"/>
                </a:solidFill>
              </a:rPr>
              <a:t>– Task 03 - </a:t>
            </a:r>
            <a:r>
              <a:rPr lang="en-US" sz="3200" dirty="0">
                <a:solidFill>
                  <a:srgbClr val="FF0000"/>
                </a:solidFill>
              </a:rPr>
              <a:t>Create the outline scope of the data design model for the specified business requirement.</a:t>
            </a:r>
          </a:p>
          <a:p>
            <a:pPr>
              <a:buClr>
                <a:srgbClr val="C00000"/>
              </a:buClr>
              <a:buSzPct val="80000"/>
            </a:pPr>
            <a:r>
              <a:rPr lang="en-US" sz="3200" b="1" dirty="0" smtClean="0">
                <a:solidFill>
                  <a:srgbClr val="FF0000"/>
                </a:solidFill>
              </a:rPr>
              <a:t>D1.1 – Task 04 - </a:t>
            </a:r>
            <a:r>
              <a:rPr lang="en-US" sz="3200" dirty="0">
                <a:solidFill>
                  <a:srgbClr val="FF0000"/>
                </a:solidFill>
              </a:rPr>
              <a:t>Construct the logical data model for the specified business requirement</a:t>
            </a:r>
            <a:r>
              <a:rPr lang="en-US" sz="3200" dirty="0" smtClean="0">
                <a:solidFill>
                  <a:srgbClr val="FF0000"/>
                </a:solidFill>
              </a:rPr>
              <a:t>.</a:t>
            </a:r>
            <a:endParaRPr lang="en-US" sz="3200" dirty="0">
              <a:solidFill>
                <a:srgbClr val="FF0000"/>
              </a:solidFill>
            </a:endParaRPr>
          </a:p>
        </p:txBody>
      </p:sp>
      <p:sp>
        <p:nvSpPr>
          <p:cNvPr id="8" name="Title 2"/>
          <p:cNvSpPr>
            <a:spLocks noGrp="1"/>
          </p:cNvSpPr>
          <p:nvPr>
            <p:ph type="title"/>
          </p:nvPr>
        </p:nvSpPr>
        <p:spPr>
          <a:xfrm>
            <a:off x="35496" y="44624"/>
            <a:ext cx="8859452" cy="548680"/>
          </a:xfrm>
        </p:spPr>
        <p:txBody>
          <a:bodyPr>
            <a:noAutofit/>
          </a:bodyPr>
          <a:lstStyle/>
          <a:p>
            <a:r>
              <a:rPr lang="en-US" sz="4000" dirty="0" smtClean="0"/>
              <a:t>LO3 – Assessment Criteria</a:t>
            </a:r>
            <a:endParaRPr lang="en-US" sz="4000" dirty="0"/>
          </a:p>
        </p:txBody>
      </p:sp>
    </p:spTree>
    <p:extLst>
      <p:ext uri="{BB962C8B-B14F-4D97-AF65-F5344CB8AC3E}">
        <p14:creationId xmlns:p14="http://schemas.microsoft.com/office/powerpoint/2010/main" val="375668643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2" name="Rectangle 1"/>
          <p:cNvSpPr/>
          <p:nvPr/>
        </p:nvSpPr>
        <p:spPr>
          <a:xfrm>
            <a:off x="251520" y="1052736"/>
            <a:ext cx="8712968" cy="5586145"/>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00" dirty="0" smtClean="0">
                <a:latin typeface="Arial" panose="020B0604020202020204" pitchFamily="34" charset="0"/>
                <a:cs typeface="Arial" panose="020B0604020202020204" pitchFamily="34" charset="0"/>
              </a:rPr>
              <a:t>.</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078960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245354747"/>
              </p:ext>
            </p:extLst>
          </p:nvPr>
        </p:nvGraphicFramePr>
        <p:xfrm>
          <a:off x="179512" y="1052736"/>
          <a:ext cx="8784976" cy="5581650"/>
        </p:xfrm>
        <a:graphic>
          <a:graphicData uri="http://schemas.openxmlformats.org/drawingml/2006/table">
            <a:tbl>
              <a:tblPr firstRow="1" bandRow="1">
                <a:tableStyleId>{5C22544A-7EE6-4342-B048-85BDC9FD1C3A}</a:tableStyleId>
              </a:tblPr>
              <a:tblGrid>
                <a:gridCol w="1769351"/>
                <a:gridCol w="2432857"/>
                <a:gridCol w="2679357"/>
                <a:gridCol w="1903411"/>
              </a:tblGrid>
              <a:tr h="202312">
                <a:tc>
                  <a:txBody>
                    <a:bodyPr/>
                    <a:lstStyle/>
                    <a:p>
                      <a:pPr algn="ctr"/>
                      <a:r>
                        <a:rPr lang="en-US" sz="1100" dirty="0" smtClean="0">
                          <a:latin typeface="Arial" panose="020B0604020202020204" pitchFamily="34" charset="0"/>
                          <a:cs typeface="Arial" panose="020B0604020202020204" pitchFamily="34" charset="0"/>
                        </a:rPr>
                        <a:t>LO</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Pass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Merit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Distinction</a:t>
                      </a:r>
                      <a:endParaRPr lang="en-GB" sz="1100" dirty="0">
                        <a:latin typeface="Arial" panose="020B0604020202020204" pitchFamily="34" charset="0"/>
                        <a:cs typeface="Arial" panose="020B0604020202020204" pitchFamily="34" charset="0"/>
                      </a:endParaRPr>
                    </a:p>
                  </a:txBody>
                  <a:tcPr/>
                </a:tc>
              </a:tr>
              <a:tr h="259229">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The assessment criteria are the Pass requirements for this unit.</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00" dirty="0">
                        <a:latin typeface="Arial" panose="020B0604020202020204" pitchFamily="34" charset="0"/>
                        <a:cs typeface="Arial" panose="020B0604020202020204" pitchFamily="34" charset="0"/>
                      </a:endParaRPr>
                    </a:p>
                  </a:txBody>
                  <a:tcPr/>
                </a:tc>
              </a:tr>
              <a:tr h="491490">
                <a:tc rowSpan="2">
                  <a:txBody>
                    <a:bodyPr/>
                    <a:lstStyle/>
                    <a:p>
                      <a:r>
                        <a:rPr lang="en-US" sz="1100" dirty="0" smtClean="0">
                          <a:latin typeface="Arial" panose="020B0604020202020204" pitchFamily="34" charset="0"/>
                          <a:cs typeface="Arial" panose="020B0604020202020204" pitchFamily="34" charset="0"/>
                        </a:rPr>
                        <a:t>1 - Understand the purpose and stages of data analysis and design</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P1: Explain the types of data that can be analysed</a:t>
                      </a:r>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r>
              <a:tr h="49149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P2*: </a:t>
                      </a:r>
                      <a:r>
                        <a:rPr lang="en-US" sz="1100" dirty="0" err="1" smtClean="0">
                          <a:latin typeface="Arial" panose="020B0604020202020204" pitchFamily="34" charset="0"/>
                          <a:cs typeface="Arial" panose="020B0604020202020204" pitchFamily="34" charset="0"/>
                        </a:rPr>
                        <a:t>Summarise</a:t>
                      </a:r>
                      <a:r>
                        <a:rPr lang="en-US" sz="1100" dirty="0" smtClean="0">
                          <a:latin typeface="Arial" panose="020B0604020202020204" pitchFamily="34" charset="0"/>
                          <a:cs typeface="Arial" panose="020B0604020202020204" pitchFamily="34" charset="0"/>
                        </a:rPr>
                        <a:t> the stages of data analysis </a:t>
                      </a:r>
                      <a:r>
                        <a:rPr lang="en-US" sz="1100" i="1" dirty="0" smtClean="0">
                          <a:latin typeface="Arial" panose="020B0604020202020204" pitchFamily="34" charset="0"/>
                          <a:cs typeface="Arial" panose="020B0604020202020204" pitchFamily="34" charset="0"/>
                        </a:rPr>
                        <a:t>(*Synoptic assessment from Unit 1 Fundamentals of IT, Unit 2 Global information)</a:t>
                      </a:r>
                      <a:endParaRPr lang="en-GB" sz="1100" i="1" dirty="0">
                        <a:latin typeface="Arial" panose="020B0604020202020204" pitchFamily="34" charset="0"/>
                        <a:cs typeface="Arial" panose="020B0604020202020204" pitchFamily="34" charset="0"/>
                      </a:endParaRPr>
                    </a:p>
                  </a:txBody>
                  <a:tcPr/>
                </a:tc>
                <a:tc vMerge="1">
                  <a:txBody>
                    <a:bodyPr/>
                    <a:lstStyle/>
                    <a:p>
                      <a:endParaRPr lang="en-GB"/>
                    </a:p>
                  </a:txBody>
                  <a:tcPr/>
                </a:tc>
                <a:tc vMerge="1">
                  <a:txBody>
                    <a:bodyPr/>
                    <a:lstStyle/>
                    <a:p>
                      <a:endParaRPr lang="en-GB"/>
                    </a:p>
                  </a:txBody>
                  <a:tcPr/>
                </a:tc>
              </a:tr>
              <a:tr h="685800">
                <a:tc rowSpan="2">
                  <a:txBody>
                    <a:bodyPr/>
                    <a:lstStyle/>
                    <a:p>
                      <a:r>
                        <a:rPr lang="en-US" sz="1100" dirty="0" smtClean="0">
                          <a:latin typeface="Arial" panose="020B0604020202020204" pitchFamily="34" charset="0"/>
                          <a:cs typeface="Arial" panose="020B0604020202020204" pitchFamily="34" charset="0"/>
                        </a:rPr>
                        <a:t>2 - Be able to investigate client requirements for data analysis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P3: Establish the data analysis and design requirements for a specified business requirement</a:t>
                      </a:r>
                    </a:p>
                  </a:txBody>
                  <a:tcPr/>
                </a:tc>
                <a:tc>
                  <a:txBody>
                    <a:bodyPr/>
                    <a:lstStyle/>
                    <a:p>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r>
              <a:tr h="68580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P4: Gather data for the specified business requirement using quantitative and qualitative techniques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M2: Develop the data requirements for the specified business requirement using different qualitative and quantitative data analysis methods</a:t>
                      </a:r>
                      <a:endParaRPr lang="en-GB" sz="1100" dirty="0">
                        <a:latin typeface="Arial" panose="020B0604020202020204" pitchFamily="34" charset="0"/>
                        <a:cs typeface="Arial" panose="020B0604020202020204" pitchFamily="34" charset="0"/>
                      </a:endParaRPr>
                    </a:p>
                  </a:txBody>
                  <a:tcPr/>
                </a:tc>
                <a:tc vMerge="1">
                  <a:txBody>
                    <a:bodyPr/>
                    <a:lstStyle/>
                    <a:p>
                      <a:endParaRPr lang="en-GB"/>
                    </a:p>
                  </a:txBody>
                  <a:tcPr/>
                </a:tc>
              </a:tr>
              <a:tr h="640080">
                <a:tc>
                  <a:txBody>
                    <a:bodyPr/>
                    <a:lstStyle/>
                    <a:p>
                      <a:r>
                        <a:rPr lang="en-US" sz="1100" dirty="0" smtClean="0">
                          <a:latin typeface="Arial" panose="020B0604020202020204" pitchFamily="34" charset="0"/>
                          <a:cs typeface="Arial" panose="020B0604020202020204" pitchFamily="34" charset="0"/>
                        </a:rPr>
                        <a:t>3 - Be able to develop data design solutions to meet business requirements.</a:t>
                      </a:r>
                      <a:endParaRPr lang="en-GB" sz="11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00" dirty="0" smtClean="0">
                          <a:latin typeface="Arial" panose="020B0604020202020204" pitchFamily="34" charset="0"/>
                          <a:cs typeface="Arial" panose="020B0604020202020204" pitchFamily="34" charset="0"/>
                        </a:rPr>
                        <a:t>P5*: Create the outline scope of the data design model for the specified business requirement. </a:t>
                      </a:r>
                      <a:r>
                        <a:rPr lang="en-US" sz="1100" i="1" dirty="0" smtClean="0">
                          <a:latin typeface="Arial" panose="020B0604020202020204" pitchFamily="34" charset="0"/>
                          <a:cs typeface="Arial" panose="020B0604020202020204" pitchFamily="34" charset="0"/>
                        </a:rPr>
                        <a:t>(*Synoptic assessment from Unit 3 Cyber security)</a:t>
                      </a:r>
                      <a:endParaRPr lang="en-GB" sz="1100" i="1"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1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00" dirty="0" smtClean="0">
                          <a:latin typeface="Arial" panose="020B0604020202020204" pitchFamily="34" charset="0"/>
                          <a:cs typeface="Arial" panose="020B0604020202020204" pitchFamily="34" charset="0"/>
                        </a:rPr>
                        <a:t>D1: Construct the logical data model for the specified business requirement</a:t>
                      </a:r>
                      <a:endParaRPr lang="en-GB" sz="1100" dirty="0">
                        <a:latin typeface="Arial" panose="020B0604020202020204" pitchFamily="34" charset="0"/>
                        <a:cs typeface="Arial" panose="020B0604020202020204" pitchFamily="34" charset="0"/>
                      </a:endParaRPr>
                    </a:p>
                  </a:txBody>
                  <a:tcPr>
                    <a:solidFill>
                      <a:srgbClr val="FFC000"/>
                    </a:solidFill>
                  </a:tcPr>
                </a:tc>
              </a:tr>
              <a:tr h="314766">
                <a:tc>
                  <a:txBody>
                    <a:bodyPr/>
                    <a:lstStyle/>
                    <a:p>
                      <a:r>
                        <a:rPr lang="en-US" sz="1100" dirty="0" smtClean="0">
                          <a:latin typeface="Arial" panose="020B0604020202020204" pitchFamily="34" charset="0"/>
                          <a:cs typeface="Arial" panose="020B0604020202020204" pitchFamily="34" charset="0"/>
                        </a:rPr>
                        <a:t>4 - Be able to present data analysis and design solutions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P6: Prepare the data design documentation for a presentation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M3: Present the data design documentation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D2: Evaluate the logical data model against the original specified business requirement</a:t>
                      </a:r>
                      <a:endParaRPr lang="en-GB" sz="11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7579197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226477399"/>
              </p:ext>
            </p:extLst>
          </p:nvPr>
        </p:nvGraphicFramePr>
        <p:xfrm>
          <a:off x="7182356" y="1052736"/>
          <a:ext cx="1638116" cy="557212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360040">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Big Data?</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my current digital footprint?</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Is Cloud Storage of data more secure than hard storage?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Will I ever need to interpret a database in my lifetime?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All these technical terms, does it have to be so complicated?</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the GUI of a database help the user that much</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Why use a database when a spreadsheet is so good?</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93866"/>
          </a:xfrm>
          <a:prstGeom prst="rect">
            <a:avLst/>
          </a:prstGeom>
        </p:spPr>
        <p:txBody>
          <a:bodyPr wrap="square">
            <a:spAutoFit/>
          </a:bodyPr>
          <a:lstStyle/>
          <a:p>
            <a:r>
              <a:rPr lang="en-US" sz="2600" b="1" dirty="0"/>
              <a:t>LO3 Be able to develop data design solutions to meet business requirements </a:t>
            </a:r>
            <a:endParaRPr lang="en-US" sz="2600" dirty="0"/>
          </a:p>
          <a:p>
            <a:r>
              <a:rPr lang="en-US" sz="2600" b="1" dirty="0"/>
              <a:t>P5: </a:t>
            </a:r>
            <a:r>
              <a:rPr lang="en-US" sz="2600" dirty="0"/>
              <a:t>Learners should create content relating to all phases of the data design model. Evidence could include notes of meetings, notes of observations, diagrams, a data dictionary, a summary report or presentation with speaker notes. </a:t>
            </a:r>
          </a:p>
          <a:p>
            <a:r>
              <a:rPr lang="en-US" sz="2600" b="1" dirty="0"/>
              <a:t>D1: </a:t>
            </a:r>
            <a:r>
              <a:rPr lang="en-US" sz="2600" dirty="0"/>
              <a:t>Learners must create a logical data model for the specified business requirement using appropriate terminology and techniques to include EARD, data dictionary, entity relationships and queries based on their design model. </a:t>
            </a:r>
            <a:endParaRPr lang="en-GB" sz="26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81490824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543056"/>
          </a:xfrm>
          <a:prstGeom prst="rect">
            <a:avLst/>
          </a:prstGeom>
        </p:spPr>
        <p:txBody>
          <a:bodyPr wrap="square">
            <a:spAutoFit/>
          </a:bodyPr>
          <a:lstStyle/>
          <a:p>
            <a:r>
              <a:rPr lang="en-US" sz="2530" b="1" dirty="0" smtClean="0"/>
              <a:t>3.1 </a:t>
            </a:r>
            <a:r>
              <a:rPr lang="en-US" sz="2530" b="1" dirty="0"/>
              <a:t>Levels of data model design, i.e.: </a:t>
            </a:r>
          </a:p>
          <a:p>
            <a:pPr marL="627063" indent="-285750">
              <a:buClr>
                <a:srgbClr val="C00000"/>
              </a:buClr>
              <a:buFont typeface="Wingdings" panose="05000000000000000000" pitchFamily="2" charset="2"/>
              <a:buChar char="§"/>
            </a:pPr>
            <a:r>
              <a:rPr lang="en-GB" sz="2530" dirty="0" smtClean="0"/>
              <a:t>conceptual</a:t>
            </a:r>
            <a:r>
              <a:rPr lang="en-GB" sz="2530" dirty="0"/>
              <a:t>: relationship between entities </a:t>
            </a:r>
          </a:p>
          <a:p>
            <a:pPr marL="627063" indent="-285750">
              <a:buClr>
                <a:srgbClr val="C00000"/>
              </a:buClr>
              <a:buFont typeface="Wingdings" panose="05000000000000000000" pitchFamily="2" charset="2"/>
              <a:buChar char="§"/>
            </a:pPr>
            <a:r>
              <a:rPr lang="en-GB" sz="2530" dirty="0" smtClean="0"/>
              <a:t>enterprise</a:t>
            </a:r>
            <a:r>
              <a:rPr lang="en-GB" sz="2530" dirty="0"/>
              <a:t>: unique business requirements </a:t>
            </a:r>
          </a:p>
          <a:p>
            <a:pPr marL="627063" indent="-285750">
              <a:buClr>
                <a:srgbClr val="C00000"/>
              </a:buClr>
              <a:buFont typeface="Wingdings" panose="05000000000000000000" pitchFamily="2" charset="2"/>
              <a:buChar char="§"/>
            </a:pPr>
            <a:r>
              <a:rPr lang="en-US" sz="2530" dirty="0" smtClean="0"/>
              <a:t>logical</a:t>
            </a:r>
            <a:r>
              <a:rPr lang="en-US" sz="2530" dirty="0"/>
              <a:t>: specific entities, attributes and relationship in a business function </a:t>
            </a:r>
          </a:p>
          <a:p>
            <a:pPr marL="627063" indent="-285750">
              <a:buClr>
                <a:srgbClr val="C00000"/>
              </a:buClr>
              <a:buFont typeface="Wingdings" panose="05000000000000000000" pitchFamily="2" charset="2"/>
              <a:buChar char="§"/>
            </a:pPr>
            <a:r>
              <a:rPr lang="en-US" sz="2530" dirty="0" smtClean="0"/>
              <a:t>physical</a:t>
            </a:r>
            <a:r>
              <a:rPr lang="en-US" sz="2530" dirty="0"/>
              <a:t>: application and database specific implementation of the logical data model </a:t>
            </a:r>
          </a:p>
          <a:p>
            <a:endParaRPr lang="en-GB" sz="2530" dirty="0"/>
          </a:p>
          <a:p>
            <a:r>
              <a:rPr lang="en-US" sz="2530" b="1" dirty="0"/>
              <a:t>3.2 Phases of logical data modelling, i.e.: </a:t>
            </a:r>
          </a:p>
          <a:p>
            <a:pPr marL="627063" indent="-285750">
              <a:buClr>
                <a:srgbClr val="C00000"/>
              </a:buClr>
              <a:buFont typeface="Wingdings" panose="05000000000000000000" pitchFamily="2" charset="2"/>
              <a:buChar char="§"/>
            </a:pPr>
            <a:r>
              <a:rPr lang="en-US" sz="2530" dirty="0" smtClean="0"/>
              <a:t>structure </a:t>
            </a:r>
            <a:r>
              <a:rPr lang="en-US" sz="2530" dirty="0"/>
              <a:t>– set of rules (e.g. entities, attributes, relationships, queries) </a:t>
            </a:r>
          </a:p>
          <a:p>
            <a:pPr marL="627063" indent="-285750">
              <a:buClr>
                <a:srgbClr val="C00000"/>
              </a:buClr>
              <a:buFont typeface="Wingdings" panose="05000000000000000000" pitchFamily="2" charset="2"/>
              <a:buChar char="§"/>
            </a:pPr>
            <a:r>
              <a:rPr lang="en-US" sz="2530" dirty="0" smtClean="0"/>
              <a:t>manipulating </a:t>
            </a:r>
            <a:r>
              <a:rPr lang="en-US" sz="2530" dirty="0"/>
              <a:t>(e.g. updating, retrieving, editing or deletion of content) </a:t>
            </a:r>
          </a:p>
          <a:p>
            <a:pPr marL="627063" indent="-285750">
              <a:buClr>
                <a:srgbClr val="C00000"/>
              </a:buClr>
              <a:buFont typeface="Wingdings" panose="05000000000000000000" pitchFamily="2" charset="2"/>
              <a:buChar char="§"/>
            </a:pPr>
            <a:r>
              <a:rPr lang="en-GB" sz="2530" dirty="0" smtClean="0"/>
              <a:t>integrity </a:t>
            </a:r>
            <a:r>
              <a:rPr lang="en-GB" sz="2530" dirty="0"/>
              <a:t>– validation of accuracy </a:t>
            </a:r>
          </a:p>
        </p:txBody>
      </p:sp>
      <p:sp>
        <p:nvSpPr>
          <p:cNvPr id="8" name="Title 2"/>
          <p:cNvSpPr>
            <a:spLocks noGrp="1"/>
          </p:cNvSpPr>
          <p:nvPr>
            <p:ph type="title"/>
          </p:nvPr>
        </p:nvSpPr>
        <p:spPr>
          <a:xfrm>
            <a:off x="70266" y="72008"/>
            <a:ext cx="8859452" cy="548680"/>
          </a:xfrm>
        </p:spPr>
        <p:txBody>
          <a:bodyPr>
            <a:noAutofit/>
          </a:bodyPr>
          <a:lstStyle/>
          <a:p>
            <a:r>
              <a:rPr lang="en-US" sz="2100" dirty="0"/>
              <a:t>LO3 Be able to develop data design solutions to meet business requirements </a:t>
            </a:r>
          </a:p>
        </p:txBody>
      </p:sp>
    </p:spTree>
    <p:extLst>
      <p:ext uri="{BB962C8B-B14F-4D97-AF65-F5344CB8AC3E}">
        <p14:creationId xmlns:p14="http://schemas.microsoft.com/office/powerpoint/2010/main" val="22861322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0156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350" dirty="0"/>
              <a:t>You are one of several junior data analysts at DA&amp;D Ltd who have joined a new team whose members have been brought together to carry out the data analysis and design for the project below. It is important to ensure that everyone is up to speed with the way that DA&amp;D Ltd interprets data analysis and design.</a:t>
            </a:r>
          </a:p>
          <a:p>
            <a:pPr marL="285750" indent="-285750">
              <a:buClr>
                <a:srgbClr val="C00000"/>
              </a:buClr>
              <a:buSzPct val="80000"/>
              <a:buFont typeface="Arial" panose="020B0604020202020204" pitchFamily="34" charset="0"/>
              <a:buChar char="►"/>
            </a:pPr>
            <a:r>
              <a:rPr lang="en-US" sz="1350" dirty="0"/>
              <a:t>As part of the group you have been asked, by the senior analyst, to explain your perceptions of data analysis and design so that an agreed approach can be identified</a:t>
            </a:r>
            <a:r>
              <a:rPr lang="en-US" sz="1350" dirty="0" smtClean="0"/>
              <a:t>.</a:t>
            </a:r>
          </a:p>
          <a:p>
            <a:pPr marL="285750" indent="-285750">
              <a:buClr>
                <a:srgbClr val="C00000"/>
              </a:buClr>
              <a:buSzPct val="80000"/>
              <a:buFont typeface="Arial" panose="020B0604020202020204" pitchFamily="34" charset="0"/>
              <a:buChar char="►"/>
            </a:pPr>
            <a:r>
              <a:rPr lang="en-US" sz="1350" dirty="0">
                <a:solidFill>
                  <a:srgbClr val="FF0000"/>
                </a:solidFill>
              </a:rPr>
              <a:t>‘The Eyes Have IT’ is a two site firm of opticians. Both locations are in the medium size town of </a:t>
            </a:r>
            <a:r>
              <a:rPr lang="en-US" sz="1350" dirty="0" err="1">
                <a:solidFill>
                  <a:srgbClr val="FF0000"/>
                </a:solidFill>
              </a:rPr>
              <a:t>Stanaughton</a:t>
            </a:r>
            <a:r>
              <a:rPr lang="en-US" sz="1350" dirty="0">
                <a:solidFill>
                  <a:srgbClr val="FF0000"/>
                </a:solidFill>
              </a:rPr>
              <a:t> in </a:t>
            </a:r>
            <a:r>
              <a:rPr lang="en-US" sz="1350" dirty="0" err="1">
                <a:solidFill>
                  <a:srgbClr val="FF0000"/>
                </a:solidFill>
              </a:rPr>
              <a:t>Middleshire</a:t>
            </a:r>
            <a:r>
              <a:rPr lang="en-US" sz="1350" dirty="0">
                <a:solidFill>
                  <a:srgbClr val="FF0000"/>
                </a:solidFill>
              </a:rPr>
              <a:t>. Until now they have used a simple ‘off the shelf’ spreadsheet system to manage their data, which was set up by the former book keeper. However, business is growing with more walk-in customers and, thanks to the new website designed by the son of the founder, people are also showing an interest online. The old spreadsheet system is being overwhelmed and the web designer has suggested that a new system is required and that DA&amp;D Ltd should be approached. The current data, held on individual spreadsheets covers: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details: i.e. forename, middle initial, surname, address including post code, age, gender, data of last appointment, date of next schedules appointment;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medical and optical history: name and address of patient, results of tests i.e. cover test, slit test, glaucoma test, colour test;</a:t>
            </a:r>
          </a:p>
          <a:p>
            <a:pPr marL="541338" indent="-285750">
              <a:buClr>
                <a:srgbClr val="C00000"/>
              </a:buClr>
              <a:buSzPct val="80000"/>
              <a:buFont typeface="Courier New" panose="02070309020205020404" pitchFamily="49" charset="0"/>
              <a:buChar char="o"/>
            </a:pPr>
            <a:r>
              <a:rPr lang="en-US" sz="1350" dirty="0" smtClean="0">
                <a:solidFill>
                  <a:srgbClr val="FF0000"/>
                </a:solidFill>
              </a:rPr>
              <a:t>name </a:t>
            </a:r>
            <a:r>
              <a:rPr lang="en-US" sz="1350" dirty="0">
                <a:solidFill>
                  <a:srgbClr val="FF0000"/>
                </a:solidFill>
              </a:rPr>
              <a:t>and address of patient’s general </a:t>
            </a:r>
            <a:r>
              <a:rPr lang="en-US" sz="1350" dirty="0" err="1">
                <a:solidFill>
                  <a:srgbClr val="FF0000"/>
                </a:solidFill>
              </a:rPr>
              <a:t>practictioner</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prescriptions;</a:t>
            </a:r>
          </a:p>
          <a:p>
            <a:pPr marL="541338" indent="-285750">
              <a:buClr>
                <a:srgbClr val="C00000"/>
              </a:buClr>
              <a:buSzPct val="80000"/>
              <a:buFont typeface="Courier New" panose="02070309020205020404" pitchFamily="49" charset="0"/>
              <a:buChar char="o"/>
            </a:pPr>
            <a:r>
              <a:rPr lang="en-US" sz="1350" dirty="0" smtClean="0">
                <a:solidFill>
                  <a:srgbClr val="FF0000"/>
                </a:solidFill>
              </a:rPr>
              <a:t>glass/lenses </a:t>
            </a:r>
            <a:r>
              <a:rPr lang="en-US" sz="1350" dirty="0">
                <a:solidFill>
                  <a:srgbClr val="FF0000"/>
                </a:solidFill>
              </a:rPr>
              <a:t>purchased including make of frames, lens type, coatings, </a:t>
            </a:r>
            <a:r>
              <a:rPr lang="en-US" sz="1350" dirty="0" err="1">
                <a:solidFill>
                  <a:srgbClr val="FF0000"/>
                </a:solidFill>
              </a:rPr>
              <a:t>etc</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staff </a:t>
            </a:r>
            <a:r>
              <a:rPr lang="en-US" sz="1350" dirty="0">
                <a:solidFill>
                  <a:srgbClr val="FF0000"/>
                </a:solidFill>
              </a:rPr>
              <a:t>details;</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stock and equipment</a:t>
            </a:r>
            <a:r>
              <a:rPr lang="en-US" sz="1350" dirty="0">
                <a:solidFill>
                  <a:srgbClr val="FF0000"/>
                </a:solidFill>
              </a:rPr>
              <a:t>.</a:t>
            </a:r>
          </a:p>
          <a:p>
            <a:pPr marL="285750" indent="-285750">
              <a:buClr>
                <a:srgbClr val="C00000"/>
              </a:buClr>
              <a:buSzPct val="80000"/>
              <a:buFont typeface="Arial" panose="020B0604020202020204" pitchFamily="34" charset="0"/>
              <a:buChar char="►"/>
            </a:pPr>
            <a:r>
              <a:rPr lang="en-US" sz="1350" dirty="0">
                <a:solidFill>
                  <a:srgbClr val="FF0000"/>
                </a:solidFill>
              </a:rPr>
              <a:t>Your team has been tasked to carry out this project and is required to:</a:t>
            </a:r>
          </a:p>
          <a:p>
            <a:pPr marL="541338" indent="-285750">
              <a:buClr>
                <a:srgbClr val="C00000"/>
              </a:buClr>
              <a:buSzPct val="80000"/>
              <a:buFont typeface="Courier New" panose="02070309020205020404" pitchFamily="49" charset="0"/>
              <a:buChar char="o"/>
            </a:pPr>
            <a:r>
              <a:rPr lang="en-US" sz="1350" dirty="0" smtClean="0">
                <a:solidFill>
                  <a:srgbClr val="FF0000"/>
                </a:solidFill>
              </a:rPr>
              <a:t>use </a:t>
            </a:r>
            <a:r>
              <a:rPr lang="en-US" sz="1350" dirty="0">
                <a:solidFill>
                  <a:srgbClr val="FF0000"/>
                </a:solidFill>
              </a:rPr>
              <a:t>a range of appropriate techniques and methods to identify the current and future information requirements of the business;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the senior analyst with a detailed report on data requirements for the business and how they were identified for approval before continuing to the next phase;</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guidance on the importance of correctly identifying the data requirements before undertaking data collection activities.</a:t>
            </a:r>
            <a:endParaRPr lang="en-US" sz="1350" dirty="0" smtClean="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Unit 07 – Project Scenario</a:t>
            </a:r>
            <a:endParaRPr lang="en-GB" sz="3600" dirty="0"/>
          </a:p>
        </p:txBody>
      </p:sp>
    </p:spTree>
    <p:extLst>
      <p:ext uri="{BB962C8B-B14F-4D97-AF65-F5344CB8AC3E}">
        <p14:creationId xmlns:p14="http://schemas.microsoft.com/office/powerpoint/2010/main" val="2033982377"/>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768752" cy="5632311"/>
          </a:xfrm>
          <a:prstGeom prst="rect">
            <a:avLst/>
          </a:prstGeom>
        </p:spPr>
        <p:txBody>
          <a:bodyPr wrap="square">
            <a:spAutoFit/>
          </a:bodyPr>
          <a:lstStyle/>
          <a:p>
            <a:pPr marL="355600" indent="-355600">
              <a:buClr>
                <a:srgbClr val="C00000"/>
              </a:buClr>
              <a:buSzPct val="80000"/>
              <a:buFont typeface="Arial" panose="020B0604020202020204" pitchFamily="34" charset="0"/>
              <a:buChar char="►"/>
            </a:pPr>
            <a:r>
              <a:rPr lang="en-US" sz="2000" dirty="0" smtClean="0"/>
              <a:t>For P5 you first need to prepare the Data Model design and then you will need to create a scope document that uses this design. The Data Model will contain several levels that you will need to prepare from the diagrams and work achieved so far in this project. These </a:t>
            </a:r>
            <a:r>
              <a:rPr lang="en-US" sz="2000" dirty="0"/>
              <a:t>l</a:t>
            </a:r>
            <a:r>
              <a:rPr lang="en-US" sz="2000" dirty="0" smtClean="0"/>
              <a:t>evels </a:t>
            </a:r>
            <a:r>
              <a:rPr lang="en-US" sz="2000" dirty="0"/>
              <a:t>of data model </a:t>
            </a:r>
            <a:r>
              <a:rPr lang="en-US" sz="2000" dirty="0" smtClean="0"/>
              <a:t>design need to include: </a:t>
            </a:r>
            <a:endParaRPr lang="en-US" sz="2000" dirty="0"/>
          </a:p>
          <a:p>
            <a:pPr marL="711200" indent="-285750">
              <a:buClr>
                <a:srgbClr val="C00000"/>
              </a:buClr>
              <a:buFont typeface="Wingdings" panose="05000000000000000000" pitchFamily="2" charset="2"/>
              <a:buChar char="§"/>
            </a:pPr>
            <a:r>
              <a:rPr lang="en-GB" sz="2000" dirty="0" smtClean="0"/>
              <a:t>Conceptual</a:t>
            </a:r>
            <a:r>
              <a:rPr lang="en-GB" sz="2000" dirty="0"/>
              <a:t>: relationship between entities </a:t>
            </a:r>
          </a:p>
          <a:p>
            <a:pPr marL="711200" indent="-285750">
              <a:buClr>
                <a:srgbClr val="C00000"/>
              </a:buClr>
              <a:buFont typeface="Wingdings" panose="05000000000000000000" pitchFamily="2" charset="2"/>
              <a:buChar char="§"/>
            </a:pPr>
            <a:r>
              <a:rPr lang="en-GB" sz="2000" dirty="0" smtClean="0"/>
              <a:t>Enterprise</a:t>
            </a:r>
            <a:r>
              <a:rPr lang="en-GB" sz="2000" dirty="0"/>
              <a:t>: unique business requirements </a:t>
            </a:r>
          </a:p>
          <a:p>
            <a:pPr marL="711200" indent="-285750">
              <a:buClr>
                <a:srgbClr val="C00000"/>
              </a:buClr>
              <a:buFont typeface="Wingdings" panose="05000000000000000000" pitchFamily="2" charset="2"/>
              <a:buChar char="§"/>
            </a:pPr>
            <a:r>
              <a:rPr lang="en-US" sz="2000" dirty="0" smtClean="0"/>
              <a:t>Logical</a:t>
            </a:r>
            <a:r>
              <a:rPr lang="en-US" sz="2000" dirty="0"/>
              <a:t>: specific entities, attributes and relationship in a business function </a:t>
            </a:r>
          </a:p>
          <a:p>
            <a:pPr marL="711200" indent="-285750">
              <a:buClr>
                <a:srgbClr val="C00000"/>
              </a:buClr>
              <a:buFont typeface="Wingdings" panose="05000000000000000000" pitchFamily="2" charset="2"/>
              <a:buChar char="§"/>
            </a:pPr>
            <a:r>
              <a:rPr lang="en-US" sz="2000" dirty="0" smtClean="0"/>
              <a:t>Physical</a:t>
            </a:r>
            <a:r>
              <a:rPr lang="en-US" sz="2000" dirty="0"/>
              <a:t>: application and database specific implementation of the logical data model </a:t>
            </a:r>
            <a:endParaRPr lang="en-US" sz="2000" dirty="0" smtClean="0"/>
          </a:p>
          <a:p>
            <a:pPr fontAlgn="t"/>
            <a:r>
              <a:rPr lang="en-US" sz="2000" b="1" dirty="0" smtClean="0">
                <a:solidFill>
                  <a:srgbClr val="FF0000"/>
                </a:solidFill>
              </a:rPr>
              <a:t>P5.1 – Task 01 </a:t>
            </a:r>
            <a:r>
              <a:rPr lang="en-US" sz="2000" dirty="0" smtClean="0">
                <a:solidFill>
                  <a:srgbClr val="FF0000"/>
                </a:solidFill>
              </a:rPr>
              <a:t>- </a:t>
            </a:r>
            <a:r>
              <a:rPr lang="en-US" sz="2000" dirty="0">
                <a:solidFill>
                  <a:srgbClr val="FF0000"/>
                </a:solidFill>
              </a:rPr>
              <a:t>Create </a:t>
            </a:r>
            <a:r>
              <a:rPr lang="en-US" sz="2000" dirty="0" smtClean="0">
                <a:solidFill>
                  <a:srgbClr val="FF0000"/>
                </a:solidFill>
              </a:rPr>
              <a:t>in a report explained evidence the 4 levels of the data model design </a:t>
            </a:r>
            <a:r>
              <a:rPr lang="en-US" sz="2000" dirty="0">
                <a:solidFill>
                  <a:srgbClr val="FF0000"/>
                </a:solidFill>
              </a:rPr>
              <a:t>for the specified business requirement</a:t>
            </a:r>
            <a:r>
              <a:rPr lang="en-US" sz="2000" dirty="0" smtClean="0">
                <a:solidFill>
                  <a:srgbClr val="FF0000"/>
                </a:solidFill>
              </a:rPr>
              <a:t>.</a:t>
            </a:r>
          </a:p>
          <a:p>
            <a:pPr marL="342900" indent="-342900" fontAlgn="t">
              <a:buClr>
                <a:srgbClr val="C00000"/>
              </a:buClr>
              <a:buSzPct val="80000"/>
              <a:buFont typeface="Arial" panose="020B0604020202020204" pitchFamily="34" charset="0"/>
              <a:buChar char="►"/>
            </a:pPr>
            <a:r>
              <a:rPr lang="en-US" sz="2000" dirty="0" smtClean="0"/>
              <a:t>For this you will need evidence in the form of a chart, diagram or sketch of each of these. This is not an easy task to understand, so follow try the following:</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P5.1 </a:t>
            </a:r>
            <a:r>
              <a:rPr lang="en-US" sz="3600" dirty="0"/>
              <a:t>– </a:t>
            </a:r>
            <a:r>
              <a:rPr lang="en-US" sz="3600" dirty="0" smtClean="0"/>
              <a:t>Data Model Design</a:t>
            </a:r>
            <a:endParaRPr lang="en-US" sz="3200" dirty="0"/>
          </a:p>
        </p:txBody>
      </p:sp>
      <p:pic>
        <p:nvPicPr>
          <p:cNvPr id="1026" name="Picture 2" descr="Image result for logical data model"/>
          <p:cNvPicPr>
            <a:picLocks noChangeAspect="1" noChangeArrowheads="1"/>
          </p:cNvPicPr>
          <p:nvPr/>
        </p:nvPicPr>
        <p:blipFill rotWithShape="1">
          <a:blip r:embed="rId3">
            <a:extLst>
              <a:ext uri="{28A0092B-C50C-407E-A947-70E740481C1C}">
                <a14:useLocalDpi xmlns:a14="http://schemas.microsoft.com/office/drawing/2010/main" val="0"/>
              </a:ext>
            </a:extLst>
          </a:blip>
          <a:srcRect l="10078" t="5701" r="18103" b="3580"/>
          <a:stretch/>
        </p:blipFill>
        <p:spPr bwMode="auto">
          <a:xfrm>
            <a:off x="7020272" y="1052736"/>
            <a:ext cx="1909446" cy="241193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logical data mode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3568315"/>
            <a:ext cx="1909446" cy="14018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logical data model"/>
          <p:cNvPicPr>
            <a:picLocks noChangeAspect="1" noChangeArrowheads="1"/>
          </p:cNvPicPr>
          <p:nvPr/>
        </p:nvPicPr>
        <p:blipFill rotWithShape="1">
          <a:blip r:embed="rId5">
            <a:extLst>
              <a:ext uri="{28A0092B-C50C-407E-A947-70E740481C1C}">
                <a14:useLocalDpi xmlns:a14="http://schemas.microsoft.com/office/drawing/2010/main" val="0"/>
              </a:ext>
            </a:extLst>
          </a:blip>
          <a:srcRect l="17849" r="17577"/>
          <a:stretch/>
        </p:blipFill>
        <p:spPr bwMode="auto">
          <a:xfrm>
            <a:off x="7364708" y="5073814"/>
            <a:ext cx="1311748" cy="1523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54575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768752" cy="5509200"/>
          </a:xfrm>
          <a:prstGeom prst="rect">
            <a:avLst/>
          </a:prstGeom>
        </p:spPr>
        <p:txBody>
          <a:bodyPr wrap="square">
            <a:spAutoFit/>
          </a:bodyPr>
          <a:lstStyle/>
          <a:p>
            <a:pPr marL="342900" indent="-342900" fontAlgn="t">
              <a:buClr>
                <a:srgbClr val="C00000"/>
              </a:buClr>
              <a:buSzPct val="80000"/>
              <a:buFont typeface="Arial" panose="020B0604020202020204" pitchFamily="34" charset="0"/>
              <a:buChar char="►"/>
            </a:pPr>
            <a:r>
              <a:rPr lang="en-US" sz="2200" b="1" dirty="0" smtClean="0"/>
              <a:t>Conceptual</a:t>
            </a:r>
            <a:r>
              <a:rPr lang="en-US" sz="2200" dirty="0" smtClean="0"/>
              <a:t>: Create and prepare sketches of the Database relationship between entities (Relationship Diagram) of the data you should include. This can be the same ones you used for LO2.</a:t>
            </a:r>
          </a:p>
          <a:p>
            <a:pPr marL="342900" indent="-342900" fontAlgn="t">
              <a:buClr>
                <a:srgbClr val="C00000"/>
              </a:buClr>
              <a:buSzPct val="80000"/>
              <a:buFont typeface="Arial" panose="020B0604020202020204" pitchFamily="34" charset="0"/>
              <a:buChar char="►"/>
            </a:pPr>
            <a:r>
              <a:rPr lang="en-US" sz="2200" b="1" dirty="0" smtClean="0"/>
              <a:t>Enterprise</a:t>
            </a:r>
            <a:r>
              <a:rPr lang="en-US" sz="2200" dirty="0" smtClean="0"/>
              <a:t>: Create a DFD for how information can be gathered or added through a scenario.</a:t>
            </a:r>
          </a:p>
          <a:p>
            <a:pPr marL="342900" indent="-342900" fontAlgn="t">
              <a:buClr>
                <a:srgbClr val="C00000"/>
              </a:buClr>
              <a:buSzPct val="80000"/>
              <a:buFont typeface="Arial" panose="020B0604020202020204" pitchFamily="34" charset="0"/>
              <a:buChar char="►"/>
            </a:pPr>
            <a:r>
              <a:rPr lang="en-US" sz="2200" b="1" dirty="0" smtClean="0"/>
              <a:t>Logical</a:t>
            </a:r>
            <a:r>
              <a:rPr lang="en-US" sz="2200" dirty="0" smtClean="0"/>
              <a:t>: Sketches of the table layouts, forms, switchboard, showing links to other tables for the data.</a:t>
            </a:r>
          </a:p>
          <a:p>
            <a:pPr marL="342900" indent="-342900" fontAlgn="t">
              <a:buClr>
                <a:srgbClr val="C00000"/>
              </a:buClr>
              <a:buSzPct val="80000"/>
              <a:buFont typeface="Arial" panose="020B0604020202020204" pitchFamily="34" charset="0"/>
              <a:buChar char="►"/>
            </a:pPr>
            <a:r>
              <a:rPr lang="en-US" sz="2200" b="1" dirty="0" smtClean="0"/>
              <a:t>Physical</a:t>
            </a:r>
            <a:r>
              <a:rPr lang="en-US" sz="2200" dirty="0" smtClean="0"/>
              <a:t>: A DFD on how the company can integrate these models and diagrams into the Database system, the processes involved in who does what work, who initiates the changes and the stages of checking and verification that will take place during and after integration.</a:t>
            </a:r>
            <a:endParaRPr lang="en-US" sz="22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P5.1 </a:t>
            </a:r>
            <a:r>
              <a:rPr lang="en-US" sz="3600" dirty="0"/>
              <a:t>– Data Model Design</a:t>
            </a:r>
            <a:endParaRPr lang="en-US" sz="3200" dirty="0"/>
          </a:p>
        </p:txBody>
      </p:sp>
      <p:pic>
        <p:nvPicPr>
          <p:cNvPr id="4" name="Picture 2" descr="Image result for logical data model"/>
          <p:cNvPicPr>
            <a:picLocks noChangeAspect="1" noChangeArrowheads="1"/>
          </p:cNvPicPr>
          <p:nvPr/>
        </p:nvPicPr>
        <p:blipFill rotWithShape="1">
          <a:blip r:embed="rId3">
            <a:extLst>
              <a:ext uri="{28A0092B-C50C-407E-A947-70E740481C1C}">
                <a14:useLocalDpi xmlns:a14="http://schemas.microsoft.com/office/drawing/2010/main" val="0"/>
              </a:ext>
            </a:extLst>
          </a:blip>
          <a:srcRect l="10078" t="5701" r="18103" b="3580"/>
          <a:stretch/>
        </p:blipFill>
        <p:spPr bwMode="auto">
          <a:xfrm>
            <a:off x="7020272" y="1052736"/>
            <a:ext cx="1909446" cy="24119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logical data mode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3568315"/>
            <a:ext cx="1909446" cy="14018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logical data model"/>
          <p:cNvPicPr>
            <a:picLocks noChangeAspect="1" noChangeArrowheads="1"/>
          </p:cNvPicPr>
          <p:nvPr/>
        </p:nvPicPr>
        <p:blipFill rotWithShape="1">
          <a:blip r:embed="rId5">
            <a:extLst>
              <a:ext uri="{28A0092B-C50C-407E-A947-70E740481C1C}">
                <a14:useLocalDpi xmlns:a14="http://schemas.microsoft.com/office/drawing/2010/main" val="0"/>
              </a:ext>
            </a:extLst>
          </a:blip>
          <a:srcRect l="17849" r="17577"/>
          <a:stretch/>
        </p:blipFill>
        <p:spPr bwMode="auto">
          <a:xfrm>
            <a:off x="7364708" y="5073814"/>
            <a:ext cx="1311748" cy="1523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94876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120680" cy="5632311"/>
          </a:xfrm>
          <a:prstGeom prst="rect">
            <a:avLst/>
          </a:prstGeom>
        </p:spPr>
        <p:txBody>
          <a:bodyPr wrap="square">
            <a:spAutoFit/>
          </a:bodyPr>
          <a:lstStyle/>
          <a:p>
            <a:pPr marL="355600" indent="-355600">
              <a:buClr>
                <a:srgbClr val="C00000"/>
              </a:buClr>
              <a:buSzPct val="80000"/>
              <a:buFont typeface="Arial" panose="020B0604020202020204" pitchFamily="34" charset="0"/>
              <a:buChar char="►"/>
            </a:pPr>
            <a:r>
              <a:rPr lang="en-US" sz="2000" dirty="0" smtClean="0"/>
              <a:t>For P5.2 </a:t>
            </a:r>
            <a:r>
              <a:rPr lang="en-US" sz="2000" dirty="0"/>
              <a:t>you </a:t>
            </a:r>
            <a:r>
              <a:rPr lang="en-US" sz="2000" dirty="0" smtClean="0"/>
              <a:t>need </a:t>
            </a:r>
            <a:r>
              <a:rPr lang="en-US" sz="2000" dirty="0"/>
              <a:t>to </a:t>
            </a:r>
            <a:r>
              <a:rPr lang="en-US" sz="2000" dirty="0" smtClean="0"/>
              <a:t>demonstrate your understanding of the structure of a Logical Data Model. From the database of the spreadsheet information, sketch and process a Logical model for each of the following levels of activity:</a:t>
            </a:r>
          </a:p>
          <a:p>
            <a:pPr marL="627063" indent="-285750">
              <a:buClr>
                <a:srgbClr val="C00000"/>
              </a:buClr>
              <a:buFont typeface="Wingdings" panose="05000000000000000000" pitchFamily="2" charset="2"/>
              <a:buChar char="§"/>
            </a:pPr>
            <a:r>
              <a:rPr lang="en-US" sz="2000" b="1" dirty="0" smtClean="0"/>
              <a:t>structure </a:t>
            </a:r>
            <a:r>
              <a:rPr lang="en-US" sz="2000" dirty="0"/>
              <a:t>– set of rules (e.g. entities, attributes, relationships, queries) </a:t>
            </a:r>
          </a:p>
          <a:p>
            <a:pPr marL="627063" indent="-285750">
              <a:buClr>
                <a:srgbClr val="C00000"/>
              </a:buClr>
              <a:buFont typeface="Wingdings" panose="05000000000000000000" pitchFamily="2" charset="2"/>
              <a:buChar char="§"/>
            </a:pPr>
            <a:r>
              <a:rPr lang="en-US" sz="2000" b="1" dirty="0" smtClean="0"/>
              <a:t>manipulating </a:t>
            </a:r>
            <a:r>
              <a:rPr lang="en-US" sz="2000" dirty="0"/>
              <a:t>(e.g. updating, retrieving, editing or deletion of content) </a:t>
            </a:r>
          </a:p>
          <a:p>
            <a:pPr marL="627063" indent="-285750">
              <a:buClr>
                <a:srgbClr val="C00000"/>
              </a:buClr>
              <a:buFont typeface="Wingdings" panose="05000000000000000000" pitchFamily="2" charset="2"/>
              <a:buChar char="§"/>
            </a:pPr>
            <a:r>
              <a:rPr lang="en-GB" sz="2000" b="1" dirty="0" smtClean="0"/>
              <a:t>integrity </a:t>
            </a:r>
            <a:r>
              <a:rPr lang="en-GB" sz="2000" dirty="0"/>
              <a:t>– validation of accuracy </a:t>
            </a:r>
            <a:endParaRPr lang="en-GB" sz="2000" dirty="0" smtClean="0"/>
          </a:p>
          <a:p>
            <a:pPr marL="12700">
              <a:buClr>
                <a:srgbClr val="C00000"/>
              </a:buClr>
              <a:buSzPct val="80000"/>
            </a:pPr>
            <a:r>
              <a:rPr lang="en-US" sz="2000" b="1" dirty="0">
                <a:solidFill>
                  <a:srgbClr val="FF0000"/>
                </a:solidFill>
              </a:rPr>
              <a:t>P5.2 – Task 02 </a:t>
            </a:r>
            <a:r>
              <a:rPr lang="en-US" sz="2000" dirty="0">
                <a:solidFill>
                  <a:srgbClr val="FF0000"/>
                </a:solidFill>
              </a:rPr>
              <a:t>– Describe with examples in the same report the Phases of logical data modelling, i.e.:</a:t>
            </a:r>
          </a:p>
          <a:p>
            <a:pPr marL="355600" indent="-342900">
              <a:buClr>
                <a:srgbClr val="C00000"/>
              </a:buClr>
              <a:buSzPct val="80000"/>
              <a:buFont typeface="Arial" panose="020B0604020202020204" pitchFamily="34" charset="0"/>
              <a:buChar char="►"/>
            </a:pPr>
            <a:r>
              <a:rPr lang="en-IE" sz="2000" dirty="0" smtClean="0"/>
              <a:t>For this the diagrams do not need to be more than 4 or 5 boxes joined in an entity relationship on how each stage of the data integration to a database is initiated, changed and made accurate.</a:t>
            </a:r>
            <a:endParaRPr lang="en-GB" sz="200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P5.2 – Phases of Logical Data</a:t>
            </a:r>
            <a:endParaRPr lang="en-US" sz="3200" dirty="0"/>
          </a:p>
        </p:txBody>
      </p:sp>
      <p:pic>
        <p:nvPicPr>
          <p:cNvPr id="4" name="Picture 2" descr="Image result for logical data model"/>
          <p:cNvPicPr>
            <a:picLocks noChangeAspect="1" noChangeArrowheads="1"/>
          </p:cNvPicPr>
          <p:nvPr/>
        </p:nvPicPr>
        <p:blipFill rotWithShape="1">
          <a:blip r:embed="rId3">
            <a:extLst>
              <a:ext uri="{28A0092B-C50C-407E-A947-70E740481C1C}">
                <a14:useLocalDpi xmlns:a14="http://schemas.microsoft.com/office/drawing/2010/main" val="0"/>
              </a:ext>
            </a:extLst>
          </a:blip>
          <a:srcRect l="10078" t="5701" r="18103" b="3580"/>
          <a:stretch/>
        </p:blipFill>
        <p:spPr bwMode="auto">
          <a:xfrm>
            <a:off x="6372200" y="1052736"/>
            <a:ext cx="2557518" cy="323054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data flow entiti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4476051"/>
            <a:ext cx="2557518" cy="2049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12902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Enderoth</Template>
  <TotalTime>36460</TotalTime>
  <Words>2365</Words>
  <Application>Microsoft Office PowerPoint</Application>
  <PresentationFormat>On-screen Show (4:3)</PresentationFormat>
  <Paragraphs>167</Paragraphs>
  <Slides>13</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Arial</vt:lpstr>
      <vt:lpstr>Calibri</vt:lpstr>
      <vt:lpstr>Courier New</vt:lpstr>
      <vt:lpstr>Lucida Sans Unicode</vt:lpstr>
      <vt:lpstr>Times New Roman</vt:lpstr>
      <vt:lpstr>Verdana</vt:lpstr>
      <vt:lpstr>Wingdings</vt:lpstr>
      <vt:lpstr>Wingdings 2</vt:lpstr>
      <vt:lpstr>Wingdings 3</vt:lpstr>
      <vt:lpstr>Enderoth</vt:lpstr>
      <vt:lpstr>PowerPoint Presentation</vt:lpstr>
      <vt:lpstr>Assignment Scenario</vt:lpstr>
      <vt:lpstr>Assessment Criteria</vt:lpstr>
      <vt:lpstr>Assessment Criteria</vt:lpstr>
      <vt:lpstr>LO3 Be able to develop data design solutions to meet business requirements </vt:lpstr>
      <vt:lpstr>Unit 07 – Project Scenario</vt:lpstr>
      <vt:lpstr>P5.1 – Data Model Design</vt:lpstr>
      <vt:lpstr>P5.1 – Data Model Design</vt:lpstr>
      <vt:lpstr>P5.2 – Phases of Logical Data</vt:lpstr>
      <vt:lpstr>P5.3 – Creating the Project Scope</vt:lpstr>
      <vt:lpstr>D1.1 – Creating the Project Scope</vt:lpstr>
      <vt:lpstr>D1.1 – Creating the Project Scope</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1413</cp:revision>
  <cp:lastPrinted>2014-01-22T18:25:48Z</cp:lastPrinted>
  <dcterms:created xsi:type="dcterms:W3CDTF">2008-03-12T11:01:44Z</dcterms:created>
  <dcterms:modified xsi:type="dcterms:W3CDTF">2018-01-12T21:08:30Z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